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34"/>
  </p:notesMasterIdLst>
  <p:sldIdLst>
    <p:sldId id="256" r:id="rId5"/>
    <p:sldId id="599" r:id="rId6"/>
    <p:sldId id="393" r:id="rId7"/>
    <p:sldId id="560" r:id="rId8"/>
    <p:sldId id="570" r:id="rId9"/>
    <p:sldId id="569" r:id="rId10"/>
    <p:sldId id="567" r:id="rId11"/>
    <p:sldId id="566" r:id="rId12"/>
    <p:sldId id="568" r:id="rId13"/>
    <p:sldId id="565" r:id="rId14"/>
    <p:sldId id="564" r:id="rId15"/>
    <p:sldId id="563" r:id="rId16"/>
    <p:sldId id="562" r:id="rId17"/>
    <p:sldId id="577" r:id="rId18"/>
    <p:sldId id="581" r:id="rId19"/>
    <p:sldId id="582" r:id="rId20"/>
    <p:sldId id="578" r:id="rId21"/>
    <p:sldId id="580" r:id="rId22"/>
    <p:sldId id="579" r:id="rId23"/>
    <p:sldId id="583" r:id="rId24"/>
    <p:sldId id="584" r:id="rId25"/>
    <p:sldId id="575" r:id="rId26"/>
    <p:sldId id="574" r:id="rId27"/>
    <p:sldId id="585" r:id="rId28"/>
    <p:sldId id="573" r:id="rId29"/>
    <p:sldId id="572" r:id="rId30"/>
    <p:sldId id="586" r:id="rId31"/>
    <p:sldId id="571" r:id="rId32"/>
    <p:sldId id="600" r:id="rId33"/>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9" autoAdjust="0"/>
    <p:restoredTop sz="77442" autoAdjust="0"/>
  </p:normalViewPr>
  <p:slideViewPr>
    <p:cSldViewPr>
      <p:cViewPr varScale="1">
        <p:scale>
          <a:sx n="57" d="100"/>
          <a:sy n="57" d="100"/>
        </p:scale>
        <p:origin x="1392"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376"/>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00AF43-A627-42B4-83E4-E6DDEC68DCBD}"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68FF12-27F7-4FA5-B97B-7DCFA3C48ADC}" type="slidenum">
              <a:rPr lang="en-US"/>
              <a:pPr>
                <a:defRPr/>
              </a:pPr>
              <a:t>‹#›</a:t>
            </a:fld>
            <a:endParaRPr lang="en-US" dirty="0"/>
          </a:p>
        </p:txBody>
      </p:sp>
    </p:spTree>
    <p:extLst>
      <p:ext uri="{BB962C8B-B14F-4D97-AF65-F5344CB8AC3E}">
        <p14:creationId xmlns:p14="http://schemas.microsoft.com/office/powerpoint/2010/main" val="182934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b="1" smtClean="0">
                <a:cs typeface="Arial" charset="0"/>
              </a:rPr>
              <a:t>Communication </a:t>
            </a:r>
            <a:r>
              <a:rPr lang="en-US" smtClean="0">
                <a:cs typeface="Arial" charset="0"/>
              </a:rPr>
              <a:t>is the transfer and understanding of meaning. Note the emphasis on the </a:t>
            </a:r>
            <a:r>
              <a:rPr lang="en-US" i="1" smtClean="0">
                <a:cs typeface="Arial" charset="0"/>
              </a:rPr>
              <a:t>transfer </a:t>
            </a:r>
            <a:r>
              <a:rPr lang="en-US" smtClean="0">
                <a:cs typeface="Arial" charset="0"/>
              </a:rPr>
              <a:t>of meaning: If information or ideas have not been conveyed, communication hasn’t taken place. The speaker who isn’t heard or the writer whose materials aren’t read hasn’t communicated. More importantly, however, communication involves the </a:t>
            </a:r>
            <a:r>
              <a:rPr lang="en-US" i="1" smtClean="0">
                <a:cs typeface="Arial" charset="0"/>
              </a:rPr>
              <a:t>understanding </a:t>
            </a:r>
            <a:r>
              <a:rPr lang="en-US" smtClean="0">
                <a:cs typeface="Arial" charset="0"/>
              </a:rPr>
              <a:t>of meaning.</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6A593EE-C6D7-4FE5-8DBC-7066046729DE}" type="slidenum">
              <a:rPr lang="en-US" smtClean="0"/>
              <a:pPr>
                <a:defRPr/>
              </a:pPr>
              <a:t>3</a:t>
            </a:fld>
            <a:endParaRPr lang="en-US" dirty="0"/>
          </a:p>
        </p:txBody>
      </p:sp>
    </p:spTree>
    <p:extLst>
      <p:ext uri="{BB962C8B-B14F-4D97-AF65-F5344CB8AC3E}">
        <p14:creationId xmlns:p14="http://schemas.microsoft.com/office/powerpoint/2010/main" val="60602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676CC5B-DCDE-410B-B523-358E03C52157}" type="slidenum">
              <a:rPr lang="en-US" smtClean="0"/>
              <a:pPr>
                <a:defRPr/>
              </a:pPr>
              <a:t>12</a:t>
            </a:fld>
            <a:endParaRPr lang="en-US" dirty="0"/>
          </a:p>
        </p:txBody>
      </p:sp>
    </p:spTree>
    <p:extLst>
      <p:ext uri="{BB962C8B-B14F-4D97-AF65-F5344CB8AC3E}">
        <p14:creationId xmlns:p14="http://schemas.microsoft.com/office/powerpoint/2010/main" val="24389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FE75108-327B-4DFB-A351-FD70B5C84C7F}" type="slidenum">
              <a:rPr lang="en-US" smtClean="0"/>
              <a:pPr>
                <a:defRPr/>
              </a:pPr>
              <a:t>13</a:t>
            </a:fld>
            <a:endParaRPr lang="en-US" dirty="0"/>
          </a:p>
        </p:txBody>
      </p:sp>
    </p:spTree>
    <p:extLst>
      <p:ext uri="{BB962C8B-B14F-4D97-AF65-F5344CB8AC3E}">
        <p14:creationId xmlns:p14="http://schemas.microsoft.com/office/powerpoint/2010/main" val="627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Let’s look at barriers to effective communication:</a:t>
            </a:r>
          </a:p>
          <a:p>
            <a:pPr eaLnBrk="1" hangingPunct="1"/>
            <a:endParaRPr lang="en-US" dirty="0" smtClean="0">
              <a:cs typeface="Arial" charset="0"/>
            </a:endParaRPr>
          </a:p>
          <a:p>
            <a:pPr eaLnBrk="1" hangingPunct="1"/>
            <a:r>
              <a:rPr lang="en-US" b="1" dirty="0" smtClean="0">
                <a:cs typeface="Arial" charset="0"/>
              </a:rPr>
              <a:t>Filtering </a:t>
            </a:r>
            <a:r>
              <a:rPr lang="en-US" dirty="0" smtClean="0">
                <a:cs typeface="Arial" charset="0"/>
              </a:rPr>
              <a:t>is the deliberate manipulation of information to make it appear more favorable to the receiver. For example, when a person tells his or her manager what the manager wants to hear, information is being filtered. Or if information being communicated up through organizational levels is condensed by senders, that’s filtering.</a:t>
            </a:r>
          </a:p>
          <a:p>
            <a:pPr eaLnBrk="1" hangingPunct="1"/>
            <a:endParaRPr lang="en-US" dirty="0" smtClean="0">
              <a:cs typeface="Arial" charset="0"/>
            </a:endParaRPr>
          </a:p>
          <a:p>
            <a:pPr eaLnBrk="1" hangingPunct="1"/>
            <a:r>
              <a:rPr lang="en-US" dirty="0" smtClean="0">
                <a:cs typeface="Arial" charset="0"/>
              </a:rPr>
              <a:t>It’s not possible to fully read and respond to each message without facing </a:t>
            </a:r>
            <a:r>
              <a:rPr lang="en-US" b="1" dirty="0" smtClean="0">
                <a:cs typeface="Arial" charset="0"/>
              </a:rPr>
              <a:t>information overload</a:t>
            </a:r>
            <a:r>
              <a:rPr lang="en-US" dirty="0" smtClean="0">
                <a:cs typeface="Arial" charset="0"/>
              </a:rPr>
              <a:t>, which is when information exceeds our processing capacity. Today’s employees frequently complain of information overload. Statistics show that 87 percent of employees use e-mail and that the average business e-mail user devotes 107 minutes a day to e-mail—about 25 percent of the workday.</a:t>
            </a:r>
          </a:p>
          <a:p>
            <a:pPr eaLnBrk="1" hangingPunct="1"/>
            <a:endParaRPr lang="en-US" dirty="0" smtClean="0">
              <a:cs typeface="Arial" charset="0"/>
            </a:endParaRPr>
          </a:p>
          <a:p>
            <a:pPr eaLnBrk="1" hangingPunct="1"/>
            <a:r>
              <a:rPr lang="en-US" dirty="0" smtClean="0">
                <a:cs typeface="Arial" charset="0"/>
              </a:rPr>
              <a:t>In an organization, employees come from diverse backgrounds and have different patterns of speech. Even employees who work for the same organization but in different departments often have different </a:t>
            </a:r>
            <a:r>
              <a:rPr lang="en-US" b="1" dirty="0" smtClean="0">
                <a:cs typeface="Arial" charset="0"/>
              </a:rPr>
              <a:t>jargon</a:t>
            </a:r>
            <a:r>
              <a:rPr lang="en-US" dirty="0" smtClean="0">
                <a:cs typeface="Arial" charset="0"/>
              </a:rPr>
              <a:t>—specialized terminology or technical language that members of a group use to communicate among themselves.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D8B8DDB6-AF70-448C-93C1-A0ED7F29C79B}" type="slidenum">
              <a:rPr lang="en-US" smtClean="0"/>
              <a:pPr>
                <a:defRPr/>
              </a:pPr>
              <a:t>14</a:t>
            </a:fld>
            <a:endParaRPr lang="en-US" dirty="0"/>
          </a:p>
        </p:txBody>
      </p:sp>
    </p:spTree>
    <p:extLst>
      <p:ext uri="{BB962C8B-B14F-4D97-AF65-F5344CB8AC3E}">
        <p14:creationId xmlns:p14="http://schemas.microsoft.com/office/powerpoint/2010/main" val="419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Many communication problems are directly attributed to misunderstanding and inaccuracies. These problems are less likely to occur if the manager gets feedback, both verbal and nonverbal. A manager can ask questions about a message to determine whether it was received</a:t>
            </a:r>
            <a:r>
              <a:rPr lang="en-US" baseline="0" dirty="0" smtClean="0">
                <a:cs typeface="Arial" charset="0"/>
              </a:rPr>
              <a:t> </a:t>
            </a:r>
            <a:r>
              <a:rPr lang="en-US" dirty="0" smtClean="0">
                <a:cs typeface="Arial" charset="0"/>
              </a:rPr>
              <a:t>and understood as intended.</a:t>
            </a:r>
          </a:p>
          <a:p>
            <a:pPr eaLnBrk="1" hangingPunct="1"/>
            <a:endParaRPr lang="en-US" dirty="0" smtClean="0">
              <a:cs typeface="Arial" charset="0"/>
            </a:endParaRPr>
          </a:p>
          <a:p>
            <a:pPr eaLnBrk="1" hangingPunct="1"/>
            <a:r>
              <a:rPr lang="en-US" dirty="0" smtClean="0">
                <a:cs typeface="Arial" charset="0"/>
              </a:rPr>
              <a:t>Because language can be a barrier, managers should consider the audience to whom the message is directed and tailor the language to them.  Remember, effective communication is achieved when a message is both received and </a:t>
            </a:r>
            <a:r>
              <a:rPr lang="en-US" i="1" dirty="0" smtClean="0">
                <a:cs typeface="Arial" charset="0"/>
              </a:rPr>
              <a:t>understood.</a:t>
            </a:r>
          </a:p>
          <a:p>
            <a:pPr eaLnBrk="1" hangingPunct="1"/>
            <a:endParaRPr lang="en-US" i="1" dirty="0" smtClean="0">
              <a:cs typeface="Arial" charset="0"/>
            </a:endParaRPr>
          </a:p>
          <a:p>
            <a:pPr eaLnBrk="1" hangingPunct="1"/>
            <a:r>
              <a:rPr lang="en-US" dirty="0">
                <a:cs typeface="Arial" charset="0"/>
              </a:rPr>
              <a:t>Many of us are poor listeners. Why? Because it’s difficult, and most of us would rather do the talking. Listening, in fact, is often more tiring than talking. Unlike hearing, </a:t>
            </a:r>
            <a:r>
              <a:rPr lang="en-US" b="1" dirty="0">
                <a:cs typeface="Arial" charset="0"/>
              </a:rPr>
              <a:t>active listening</a:t>
            </a:r>
            <a:r>
              <a:rPr lang="en-US" dirty="0">
                <a:cs typeface="Arial" charset="0"/>
              </a:rPr>
              <a:t>, which is listening for full meaning without making premature judgments or interpretations, demands total concentration.</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248BF91-0303-4F70-B11E-4E12E48A5EDA}" type="slidenum">
              <a:rPr lang="en-US" smtClean="0"/>
              <a:pPr>
                <a:defRPr/>
              </a:pPr>
              <a:t>15</a:t>
            </a:fld>
            <a:endParaRPr lang="en-US" dirty="0"/>
          </a:p>
        </p:txBody>
      </p:sp>
    </p:spTree>
    <p:extLst>
      <p:ext uri="{BB962C8B-B14F-4D97-AF65-F5344CB8AC3E}">
        <p14:creationId xmlns:p14="http://schemas.microsoft.com/office/powerpoint/2010/main" val="298595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An empathetic listener reserves judgment on the message’s content and carefully listens to what is being said. The goal is to improve one’s ability to get the full meaning of a communication without distorting it by premature judgments or interpretations. Other specific behaviors that active listeners demonstrate are listed in Exhibit 14-3. As you can see, active listening takes effort, but it can help make communication</a:t>
            </a:r>
            <a:r>
              <a:rPr lang="en-US" baseline="0" dirty="0" smtClean="0">
                <a:cs typeface="Arial" charset="0"/>
              </a:rPr>
              <a:t> </a:t>
            </a:r>
            <a:r>
              <a:rPr lang="en-US" dirty="0" smtClean="0">
                <a:cs typeface="Arial" charset="0"/>
              </a:rPr>
              <a:t>much more effective.</a:t>
            </a:r>
          </a:p>
        </p:txBody>
      </p:sp>
      <p:sp>
        <p:nvSpPr>
          <p:cNvPr id="4" name="Slide Number Placeholder 3"/>
          <p:cNvSpPr>
            <a:spLocks noGrp="1"/>
          </p:cNvSpPr>
          <p:nvPr>
            <p:ph type="sldNum" sz="quarter" idx="5"/>
          </p:nvPr>
        </p:nvSpPr>
        <p:spPr/>
        <p:txBody>
          <a:bodyPr/>
          <a:lstStyle/>
          <a:p>
            <a:pPr>
              <a:defRPr/>
            </a:pPr>
            <a:fld id="{63B4EA60-D661-4D61-A058-A7880623FB42}" type="slidenum">
              <a:rPr lang="en-US" smtClean="0"/>
              <a:pPr>
                <a:defRPr/>
              </a:pPr>
              <a:t>16</a:t>
            </a:fld>
            <a:endParaRPr lang="en-US" dirty="0"/>
          </a:p>
        </p:txBody>
      </p:sp>
    </p:spTree>
    <p:extLst>
      <p:ext uri="{BB962C8B-B14F-4D97-AF65-F5344CB8AC3E}">
        <p14:creationId xmlns:p14="http://schemas.microsoft.com/office/powerpoint/2010/main" val="102290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Communication within an organization is described as formal or informal. </a:t>
            </a:r>
            <a:r>
              <a:rPr lang="en-US" b="1" dirty="0" smtClean="0">
                <a:cs typeface="Arial" charset="0"/>
              </a:rPr>
              <a:t>Formal communication </a:t>
            </a:r>
            <a:r>
              <a:rPr lang="en-US" dirty="0" smtClean="0">
                <a:cs typeface="Arial" charset="0"/>
              </a:rPr>
              <a:t>refers to communication that takes place within prescribed organizational work arrangements. For example, when a manager asks an employee to complete a task, that’s formal communication.</a:t>
            </a:r>
          </a:p>
          <a:p>
            <a:pPr eaLnBrk="1" hangingPunct="1"/>
            <a:endParaRPr lang="en-US" dirty="0" smtClean="0">
              <a:cs typeface="Arial" charset="0"/>
            </a:endParaRPr>
          </a:p>
          <a:p>
            <a:pPr eaLnBrk="1" hangingPunct="1"/>
            <a:r>
              <a:rPr lang="en-US" b="1" dirty="0" smtClean="0">
                <a:cs typeface="Arial" charset="0"/>
              </a:rPr>
              <a:t>Informal communication </a:t>
            </a:r>
            <a:r>
              <a:rPr lang="en-US" dirty="0" smtClean="0">
                <a:cs typeface="Arial" charset="0"/>
              </a:rPr>
              <a:t>is organizational communication not defined by the organization’s structural hierarchy. When employees talk with each other in the lunch room, as they pass in hallways, or as they’re working out at the company wellness facility, they engage in informal communication. Employees form friendships and communicate with each other. The informal communication system fulfills two purposes</a:t>
            </a:r>
            <a:r>
              <a:rPr lang="en-US" baseline="0" dirty="0" smtClean="0">
                <a:cs typeface="Arial" charset="0"/>
              </a:rPr>
              <a:t> </a:t>
            </a:r>
            <a:r>
              <a:rPr lang="en-US" dirty="0" smtClean="0">
                <a:cs typeface="Arial" charset="0"/>
              </a:rPr>
              <a:t>in organizations: (1) it permits employees to satisfy their need for social interaction, and (2) it can improve an organization’s performance by creating alternative, and frequently faster and more efficient, channels of communication.</a:t>
            </a:r>
          </a:p>
        </p:txBody>
      </p:sp>
      <p:sp>
        <p:nvSpPr>
          <p:cNvPr id="4" name="Slide Number Placeholder 3"/>
          <p:cNvSpPr>
            <a:spLocks noGrp="1"/>
          </p:cNvSpPr>
          <p:nvPr>
            <p:ph type="sldNum" sz="quarter" idx="5"/>
          </p:nvPr>
        </p:nvSpPr>
        <p:spPr/>
        <p:txBody>
          <a:bodyPr/>
          <a:lstStyle/>
          <a:p>
            <a:pPr>
              <a:defRPr/>
            </a:pPr>
            <a:fld id="{3801B269-7000-4B4B-86A0-046FA1B1FD34}" type="slidenum">
              <a:rPr lang="en-US" smtClean="0"/>
              <a:pPr>
                <a:defRPr/>
              </a:pPr>
              <a:t>17</a:t>
            </a:fld>
            <a:endParaRPr lang="en-US" dirty="0"/>
          </a:p>
        </p:txBody>
      </p:sp>
    </p:spTree>
    <p:extLst>
      <p:ext uri="{BB962C8B-B14F-4D97-AF65-F5344CB8AC3E}">
        <p14:creationId xmlns:p14="http://schemas.microsoft.com/office/powerpoint/2010/main" val="376198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CEOs at companies such as Starbucks and Apple use </a:t>
            </a:r>
            <a:r>
              <a:rPr lang="en-US" b="1" dirty="0" smtClean="0">
                <a:cs typeface="Arial" charset="0"/>
              </a:rPr>
              <a:t>town hall meetings </a:t>
            </a:r>
            <a:r>
              <a:rPr lang="en-US" dirty="0" smtClean="0">
                <a:cs typeface="Arial" charset="0"/>
              </a:rPr>
              <a:t>to communicate with employees. These town hall meetings are informal public meetings where top executives relay information, discuss issues, or bring employees together to celebrate accomplishments. These are examples of </a:t>
            </a:r>
            <a:r>
              <a:rPr lang="en-US" b="1" dirty="0" smtClean="0">
                <a:cs typeface="Arial" charset="0"/>
              </a:rPr>
              <a:t>downward communication </a:t>
            </a:r>
            <a:r>
              <a:rPr lang="en-US" dirty="0" smtClean="0">
                <a:cs typeface="Arial" charset="0"/>
              </a:rPr>
              <a:t>which is communication that flows from a manager to employees. It’s used to inform, direct, coordinate, and evaluate employees.</a:t>
            </a:r>
          </a:p>
        </p:txBody>
      </p:sp>
      <p:sp>
        <p:nvSpPr>
          <p:cNvPr id="4" name="Slide Number Placeholder 3"/>
          <p:cNvSpPr>
            <a:spLocks noGrp="1"/>
          </p:cNvSpPr>
          <p:nvPr>
            <p:ph type="sldNum" sz="quarter" idx="5"/>
          </p:nvPr>
        </p:nvSpPr>
        <p:spPr/>
        <p:txBody>
          <a:bodyPr/>
          <a:lstStyle/>
          <a:p>
            <a:pPr>
              <a:defRPr/>
            </a:pPr>
            <a:fld id="{059CFAB6-E28B-44CF-9C6B-5C9A26C965DD}" type="slidenum">
              <a:rPr lang="en-US" smtClean="0"/>
              <a:pPr>
                <a:defRPr/>
              </a:pPr>
              <a:t>18</a:t>
            </a:fld>
            <a:endParaRPr lang="en-US" dirty="0"/>
          </a:p>
        </p:txBody>
      </p:sp>
    </p:spTree>
    <p:extLst>
      <p:ext uri="{BB962C8B-B14F-4D97-AF65-F5344CB8AC3E}">
        <p14:creationId xmlns:p14="http://schemas.microsoft.com/office/powerpoint/2010/main" val="2104240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b="1" dirty="0" smtClean="0">
                <a:cs typeface="Arial" charset="0"/>
              </a:rPr>
              <a:t>Upward communication </a:t>
            </a:r>
            <a:r>
              <a:rPr lang="en-US" dirty="0" smtClean="0">
                <a:cs typeface="Arial" charset="0"/>
              </a:rPr>
              <a:t>is communication that flows from employees to managers. It keeps managers aware of how employees feel about their jobs, their coworkers, and the organization in general. Managers also rely on upward  communication for ideas on how things can be improved. Some examples of upward communication include performance reports prepared by employees, suggestion boxes, employee attitude surveys, grievance procedures, manager-employee discussions, and informal group sessions in which employees have the opportunity to discuss problems with their manager or representatives of top-level management.</a:t>
            </a:r>
          </a:p>
          <a:p>
            <a:pPr eaLnBrk="1" hangingPunct="1"/>
            <a:endParaRPr lang="en-US" dirty="0" smtClean="0">
              <a:cs typeface="Arial" charset="0"/>
            </a:endParaRPr>
          </a:p>
          <a:p>
            <a:pPr eaLnBrk="1" hangingPunct="1"/>
            <a:r>
              <a:rPr lang="en-US" dirty="0" smtClean="0">
                <a:cs typeface="Arial" charset="0"/>
              </a:rPr>
              <a:t>Communication that takes place among employees on the same organizational level is called </a:t>
            </a:r>
            <a:r>
              <a:rPr lang="en-US" b="1" dirty="0" smtClean="0">
                <a:cs typeface="Arial" charset="0"/>
              </a:rPr>
              <a:t>lateral communication. </a:t>
            </a:r>
            <a:r>
              <a:rPr lang="en-US" dirty="0" smtClean="0">
                <a:cs typeface="Arial" charset="0"/>
              </a:rPr>
              <a:t>In today’s</a:t>
            </a:r>
            <a:r>
              <a:rPr lang="en-US" baseline="0" dirty="0" smtClean="0">
                <a:cs typeface="Arial" charset="0"/>
              </a:rPr>
              <a:t> </a:t>
            </a:r>
            <a:r>
              <a:rPr lang="en-US" dirty="0" smtClean="0">
                <a:cs typeface="Arial" charset="0"/>
              </a:rPr>
              <a:t>dynamic environment, horizontal communications are frequently needed to save time and facilitate coordination. Cross-functional teams, for instance, rely heavily on this form of communication</a:t>
            </a:r>
            <a:r>
              <a:rPr lang="en-US" baseline="0" dirty="0" smtClean="0">
                <a:cs typeface="Arial" charset="0"/>
              </a:rPr>
              <a:t> </a:t>
            </a:r>
            <a:r>
              <a:rPr lang="en-US" dirty="0" smtClean="0">
                <a:cs typeface="Arial" charset="0"/>
              </a:rPr>
              <a:t>interaction.</a:t>
            </a:r>
          </a:p>
          <a:p>
            <a:pPr eaLnBrk="1" hangingPunct="1"/>
            <a:endParaRPr lang="en-US" dirty="0" smtClean="0">
              <a:cs typeface="Arial" charset="0"/>
            </a:endParaRPr>
          </a:p>
          <a:p>
            <a:pPr eaLnBrk="1" hangingPunct="1"/>
            <a:r>
              <a:rPr lang="en-US" b="1" dirty="0" smtClean="0">
                <a:cs typeface="Arial" charset="0"/>
              </a:rPr>
              <a:t>Diagonal communication </a:t>
            </a:r>
            <a:r>
              <a:rPr lang="en-US" dirty="0" smtClean="0">
                <a:cs typeface="Arial" charset="0"/>
              </a:rPr>
              <a:t>is communication that crosses both work areas </a:t>
            </a:r>
            <a:r>
              <a:rPr lang="en-US" i="1" dirty="0" smtClean="0">
                <a:cs typeface="Arial" charset="0"/>
              </a:rPr>
              <a:t>and </a:t>
            </a:r>
            <a:r>
              <a:rPr lang="en-US" dirty="0" smtClean="0">
                <a:cs typeface="Arial" charset="0"/>
              </a:rPr>
              <a:t>organizational levels. A credit analyst who communicates</a:t>
            </a:r>
            <a:r>
              <a:rPr lang="en-US" baseline="0" dirty="0" smtClean="0">
                <a:cs typeface="Arial" charset="0"/>
              </a:rPr>
              <a:t> </a:t>
            </a:r>
            <a:r>
              <a:rPr lang="en-US" dirty="0" smtClean="0">
                <a:cs typeface="Arial" charset="0"/>
              </a:rPr>
              <a:t>directly with a regional marketing manager about a customer’s problem—note the different department and different organizational level—uses diagonal communication.</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D04BE68D-2291-409E-89EA-7957C8AC1050}" type="slidenum">
              <a:rPr lang="en-US" smtClean="0"/>
              <a:pPr>
                <a:defRPr/>
              </a:pPr>
              <a:t>19</a:t>
            </a:fld>
            <a:endParaRPr lang="en-US" dirty="0"/>
          </a:p>
        </p:txBody>
      </p:sp>
    </p:spTree>
    <p:extLst>
      <p:ext uri="{BB962C8B-B14F-4D97-AF65-F5344CB8AC3E}">
        <p14:creationId xmlns:p14="http://schemas.microsoft.com/office/powerpoint/2010/main" val="343732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The vertical and horizontal flows of organizational communication can be combined into a variety of patterns called </a:t>
            </a:r>
            <a:r>
              <a:rPr lang="en-US" b="1" dirty="0" smtClean="0">
                <a:cs typeface="Arial" charset="0"/>
              </a:rPr>
              <a:t>communication networks. </a:t>
            </a:r>
            <a:r>
              <a:rPr lang="en-US" dirty="0" smtClean="0">
                <a:cs typeface="Arial" charset="0"/>
              </a:rPr>
              <a:t>In the </a:t>
            </a:r>
            <a:r>
              <a:rPr lang="en-US" i="1" dirty="0" smtClean="0">
                <a:cs typeface="Arial" charset="0"/>
              </a:rPr>
              <a:t>chain </a:t>
            </a:r>
            <a:r>
              <a:rPr lang="en-US" dirty="0" smtClean="0">
                <a:cs typeface="Arial" charset="0"/>
              </a:rPr>
              <a:t>network, communication flows according to the formal chain of command, both downward and upward. The </a:t>
            </a:r>
            <a:r>
              <a:rPr lang="en-US" i="1" dirty="0" smtClean="0">
                <a:cs typeface="Arial" charset="0"/>
              </a:rPr>
              <a:t>wheel </a:t>
            </a:r>
            <a:r>
              <a:rPr lang="en-US" dirty="0" smtClean="0">
                <a:cs typeface="Arial" charset="0"/>
              </a:rPr>
              <a:t>network represents communication flowing between a clearly identifiable and strong leader and others in a work group or team. The leader serves as the hub through whom all communication passes. Finally, in the </a:t>
            </a:r>
            <a:r>
              <a:rPr lang="en-US" i="1" dirty="0" smtClean="0">
                <a:cs typeface="Arial" charset="0"/>
              </a:rPr>
              <a:t>all-channel </a:t>
            </a:r>
            <a:r>
              <a:rPr lang="en-US" dirty="0" smtClean="0">
                <a:cs typeface="Arial" charset="0"/>
              </a:rPr>
              <a:t>network, communication flows freely among all members of a work team.</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grapevine</a:t>
            </a:r>
            <a:r>
              <a:rPr lang="en-US" dirty="0" smtClean="0">
                <a:cs typeface="Arial" charset="0"/>
              </a:rPr>
              <a:t> is the informal organizational communication network. The grapevine is active in almost every organization. Is it an</a:t>
            </a:r>
            <a:r>
              <a:rPr lang="en-US" baseline="0" dirty="0" smtClean="0">
                <a:cs typeface="Arial" charset="0"/>
              </a:rPr>
              <a:t> </a:t>
            </a:r>
            <a:r>
              <a:rPr lang="en-US" dirty="0" smtClean="0">
                <a:cs typeface="Arial" charset="0"/>
              </a:rPr>
              <a:t>important source of information? You bet! One survey reported that 63 percent of employees say they hear about important matters first through rumors or gossip on the grapevine.</a:t>
            </a:r>
          </a:p>
        </p:txBody>
      </p:sp>
      <p:sp>
        <p:nvSpPr>
          <p:cNvPr id="4" name="Slide Number Placeholder 3"/>
          <p:cNvSpPr>
            <a:spLocks noGrp="1"/>
          </p:cNvSpPr>
          <p:nvPr>
            <p:ph type="sldNum" sz="quarter" idx="5"/>
          </p:nvPr>
        </p:nvSpPr>
        <p:spPr/>
        <p:txBody>
          <a:bodyPr/>
          <a:lstStyle/>
          <a:p>
            <a:pPr>
              <a:defRPr/>
            </a:pPr>
            <a:fld id="{DA05EAD6-1FB9-4072-9FFE-585D82478070}" type="slidenum">
              <a:rPr lang="en-US" smtClean="0"/>
              <a:pPr>
                <a:defRPr/>
              </a:pPr>
              <a:t>20</a:t>
            </a:fld>
            <a:endParaRPr lang="en-US" dirty="0"/>
          </a:p>
        </p:txBody>
      </p:sp>
    </p:spTree>
    <p:extLst>
      <p:ext uri="{BB962C8B-B14F-4D97-AF65-F5344CB8AC3E}">
        <p14:creationId xmlns:p14="http://schemas.microsoft.com/office/powerpoint/2010/main" val="386568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smtClean="0">
                <a:cs typeface="Arial" charset="0"/>
              </a:rPr>
              <a:t>Exhibit 14-4 illustrates three common communication networks.</a:t>
            </a:r>
          </a:p>
        </p:txBody>
      </p:sp>
      <p:sp>
        <p:nvSpPr>
          <p:cNvPr id="4" name="Slide Number Placeholder 3"/>
          <p:cNvSpPr>
            <a:spLocks noGrp="1"/>
          </p:cNvSpPr>
          <p:nvPr>
            <p:ph type="sldNum" sz="quarter" idx="5"/>
          </p:nvPr>
        </p:nvSpPr>
        <p:spPr/>
        <p:txBody>
          <a:bodyPr/>
          <a:lstStyle/>
          <a:p>
            <a:pPr>
              <a:defRPr/>
            </a:pPr>
            <a:fld id="{6B63C08A-59EB-4DA2-830C-97EEC1E908B3}" type="slidenum">
              <a:rPr lang="en-US" smtClean="0"/>
              <a:pPr>
                <a:defRPr/>
              </a:pPr>
              <a:t>21</a:t>
            </a:fld>
            <a:endParaRPr lang="en-US" dirty="0"/>
          </a:p>
        </p:txBody>
      </p:sp>
    </p:spTree>
    <p:extLst>
      <p:ext uri="{BB962C8B-B14F-4D97-AF65-F5344CB8AC3E}">
        <p14:creationId xmlns:p14="http://schemas.microsoft.com/office/powerpoint/2010/main" val="3319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smtClean="0">
                <a:cs typeface="Arial" charset="0"/>
              </a:rPr>
              <a:t>Communication encompasses both </a:t>
            </a:r>
            <a:r>
              <a:rPr lang="en-US" b="1" smtClean="0">
                <a:cs typeface="Arial" charset="0"/>
              </a:rPr>
              <a:t>interpersonal communication</a:t>
            </a:r>
            <a:r>
              <a:rPr lang="en-US" smtClean="0">
                <a:cs typeface="Arial" charset="0"/>
              </a:rPr>
              <a:t>—communication between two or more people—and </a:t>
            </a:r>
            <a:r>
              <a:rPr lang="en-US" b="1" smtClean="0">
                <a:cs typeface="Arial" charset="0"/>
              </a:rPr>
              <a:t>organizational communication</a:t>
            </a:r>
            <a:r>
              <a:rPr lang="en-US" smtClean="0">
                <a:cs typeface="Arial" charset="0"/>
              </a:rPr>
              <a:t>, which is all the patterns, networks, and systems of communication within an organization. Both types are important to managers.</a:t>
            </a:r>
          </a:p>
        </p:txBody>
      </p:sp>
      <p:sp>
        <p:nvSpPr>
          <p:cNvPr id="4" name="Slide Number Placeholder 3"/>
          <p:cNvSpPr>
            <a:spLocks noGrp="1"/>
          </p:cNvSpPr>
          <p:nvPr>
            <p:ph type="sldNum" sz="quarter" idx="5"/>
          </p:nvPr>
        </p:nvSpPr>
        <p:spPr/>
        <p:txBody>
          <a:bodyPr/>
          <a:lstStyle/>
          <a:p>
            <a:pPr>
              <a:defRPr/>
            </a:pPr>
            <a:fld id="{1A97DF67-63B4-4DEF-B36C-8C04EEB7BFD7}" type="slidenum">
              <a:rPr lang="en-US" smtClean="0"/>
              <a:pPr>
                <a:defRPr/>
              </a:pPr>
              <a:t>4</a:t>
            </a:fld>
            <a:endParaRPr lang="en-US" dirty="0"/>
          </a:p>
        </p:txBody>
      </p:sp>
    </p:spTree>
    <p:extLst>
      <p:ext uri="{BB962C8B-B14F-4D97-AF65-F5344CB8AC3E}">
        <p14:creationId xmlns:p14="http://schemas.microsoft.com/office/powerpoint/2010/main" val="8747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Many organizational workplaces today—some 68 percent—are </a:t>
            </a:r>
            <a:r>
              <a:rPr lang="en-US" b="1" dirty="0" smtClean="0">
                <a:cs typeface="Arial" charset="0"/>
              </a:rPr>
              <a:t>open workplaces</a:t>
            </a:r>
            <a:r>
              <a:rPr lang="en-US" dirty="0" smtClean="0">
                <a:cs typeface="Arial" charset="0"/>
              </a:rPr>
              <a:t>; that is, they include few physical barriers and</a:t>
            </a:r>
            <a:r>
              <a:rPr lang="en-US" baseline="0" dirty="0" smtClean="0">
                <a:cs typeface="Arial" charset="0"/>
              </a:rPr>
              <a:t> </a:t>
            </a:r>
            <a:r>
              <a:rPr lang="en-US" dirty="0" smtClean="0">
                <a:cs typeface="Arial" charset="0"/>
              </a:rPr>
              <a:t>enclosures. Research has shown both the merits and the drawbacks of an open workplace.  One of the things we know for sure about this type of arrangement and its effect on communication is </a:t>
            </a:r>
            <a:r>
              <a:rPr lang="en-US" i="1" dirty="0" smtClean="0">
                <a:cs typeface="Arial" charset="0"/>
              </a:rPr>
              <a:t>visibility. </a:t>
            </a:r>
            <a:r>
              <a:rPr lang="en-US" dirty="0" smtClean="0">
                <a:cs typeface="Arial" charset="0"/>
              </a:rPr>
              <a:t>People in open cubicles placed along main routes of circulation or adjacent to atria reported almost 60 percent more face-to-face communication with team members than did those in lower-visibility locations. Another thing is </a:t>
            </a:r>
            <a:r>
              <a:rPr lang="en-US" i="1" dirty="0" smtClean="0">
                <a:cs typeface="Arial" charset="0"/>
              </a:rPr>
              <a:t>density. </a:t>
            </a:r>
            <a:r>
              <a:rPr lang="en-US" dirty="0" smtClean="0">
                <a:cs typeface="Arial" charset="0"/>
              </a:rPr>
              <a:t>More people populating an immediate work area meant that more face-to-face interactions took place.</a:t>
            </a:r>
          </a:p>
        </p:txBody>
      </p:sp>
      <p:sp>
        <p:nvSpPr>
          <p:cNvPr id="4" name="Slide Number Placeholder 3"/>
          <p:cNvSpPr>
            <a:spLocks noGrp="1"/>
          </p:cNvSpPr>
          <p:nvPr>
            <p:ph type="sldNum" sz="quarter" idx="5"/>
          </p:nvPr>
        </p:nvSpPr>
        <p:spPr/>
        <p:txBody>
          <a:bodyPr/>
          <a:lstStyle/>
          <a:p>
            <a:pPr>
              <a:defRPr/>
            </a:pPr>
            <a:fld id="{1D02FCEC-6793-435C-8A2C-D6AB77728AE6}" type="slidenum">
              <a:rPr lang="en-US" smtClean="0"/>
              <a:pPr>
                <a:defRPr/>
              </a:pPr>
              <a:t>22</a:t>
            </a:fld>
            <a:endParaRPr lang="en-US" dirty="0"/>
          </a:p>
        </p:txBody>
      </p:sp>
    </p:spTree>
    <p:extLst>
      <p:ext uri="{BB962C8B-B14F-4D97-AF65-F5344CB8AC3E}">
        <p14:creationId xmlns:p14="http://schemas.microsoft.com/office/powerpoint/2010/main" val="413359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IT has radically changed the way organizational members communicate. For example, it has significantly improved a manager’s ability to monitor individual and team performance, has allowed employees to have more complete information to make faster decisions, and has provided employees more opportunities to collaborate and share information. In addition, IT has made it possible for people in organizations</a:t>
            </a:r>
            <a:r>
              <a:rPr lang="en-US" baseline="0" dirty="0" smtClean="0">
                <a:cs typeface="Arial" charset="0"/>
              </a:rPr>
              <a:t> </a:t>
            </a:r>
            <a:r>
              <a:rPr lang="en-US" dirty="0" smtClean="0">
                <a:cs typeface="Arial" charset="0"/>
              </a:rPr>
              <a:t>to be fully accessible, any time, regardless of where they are. Employees don’t have to be at their desk with their computer running to communicate with others in the organization. Two IT developments that are most significant for managerial communication</a:t>
            </a:r>
            <a:r>
              <a:rPr lang="en-US" baseline="0" dirty="0" smtClean="0">
                <a:cs typeface="Arial" charset="0"/>
              </a:rPr>
              <a:t> </a:t>
            </a:r>
            <a:r>
              <a:rPr lang="en-US" dirty="0" smtClean="0">
                <a:cs typeface="Arial" charset="0"/>
              </a:rPr>
              <a:t>are networked systems and wireless capabilities.</a:t>
            </a:r>
          </a:p>
        </p:txBody>
      </p:sp>
      <p:sp>
        <p:nvSpPr>
          <p:cNvPr id="4" name="Slide Number Placeholder 3"/>
          <p:cNvSpPr>
            <a:spLocks noGrp="1"/>
          </p:cNvSpPr>
          <p:nvPr>
            <p:ph type="sldNum" sz="quarter" idx="5"/>
          </p:nvPr>
        </p:nvSpPr>
        <p:spPr/>
        <p:txBody>
          <a:bodyPr/>
          <a:lstStyle/>
          <a:p>
            <a:pPr>
              <a:defRPr/>
            </a:pPr>
            <a:fld id="{D7FFFB0E-051E-4398-9AE5-A78299896F67}" type="slidenum">
              <a:rPr lang="en-US" smtClean="0"/>
              <a:pPr>
                <a:defRPr/>
              </a:pPr>
              <a:t>23</a:t>
            </a:fld>
            <a:endParaRPr lang="en-US" dirty="0"/>
          </a:p>
        </p:txBody>
      </p:sp>
    </p:spTree>
    <p:extLst>
      <p:ext uri="{BB962C8B-B14F-4D97-AF65-F5344CB8AC3E}">
        <p14:creationId xmlns:p14="http://schemas.microsoft.com/office/powerpoint/2010/main" val="1526274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Managers are learning, the hard way sometimes, that all this new technology has created special communication challenges. The two main ones are (1) legal and security issues, and (2) lack of personal interaction.</a:t>
            </a:r>
          </a:p>
        </p:txBody>
      </p:sp>
      <p:sp>
        <p:nvSpPr>
          <p:cNvPr id="4" name="Slide Number Placeholder 3"/>
          <p:cNvSpPr>
            <a:spLocks noGrp="1"/>
          </p:cNvSpPr>
          <p:nvPr>
            <p:ph type="sldNum" sz="quarter" idx="5"/>
          </p:nvPr>
        </p:nvSpPr>
        <p:spPr/>
        <p:txBody>
          <a:bodyPr/>
          <a:lstStyle/>
          <a:p>
            <a:pPr>
              <a:defRPr/>
            </a:pPr>
            <a:fld id="{321F0756-AF04-4C40-9157-9F34FE950D76}" type="slidenum">
              <a:rPr lang="en-US" smtClean="0"/>
              <a:pPr>
                <a:defRPr/>
              </a:pPr>
              <a:t>24</a:t>
            </a:fld>
            <a:endParaRPr lang="en-US" dirty="0"/>
          </a:p>
        </p:txBody>
      </p:sp>
    </p:spTree>
    <p:extLst>
      <p:ext uri="{BB962C8B-B14F-4D97-AF65-F5344CB8AC3E}">
        <p14:creationId xmlns:p14="http://schemas.microsoft.com/office/powerpoint/2010/main" val="1674675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i="1" dirty="0" smtClean="0">
                <a:cs typeface="Arial" charset="0"/>
              </a:rPr>
              <a:t>What </a:t>
            </a:r>
            <a:r>
              <a:rPr lang="en-US" dirty="0" smtClean="0">
                <a:cs typeface="Arial" charset="0"/>
              </a:rPr>
              <a:t>communication takes place and </a:t>
            </a:r>
            <a:r>
              <a:rPr lang="en-US" i="1" dirty="0" smtClean="0">
                <a:cs typeface="Arial" charset="0"/>
              </a:rPr>
              <a:t>how </a:t>
            </a:r>
            <a:r>
              <a:rPr lang="en-US" dirty="0" smtClean="0">
                <a:cs typeface="Arial" charset="0"/>
              </a:rPr>
              <a:t>it takes place can have a significant impact on a customer’s satisfaction with the service and the likelihood of being a repeat customer. Managers in service organizations need to make sure that employees who interact with customers are communicating appropriately and effectively with those customers.</a:t>
            </a:r>
          </a:p>
        </p:txBody>
      </p:sp>
      <p:sp>
        <p:nvSpPr>
          <p:cNvPr id="4" name="Slide Number Placeholder 3"/>
          <p:cNvSpPr>
            <a:spLocks noGrp="1"/>
          </p:cNvSpPr>
          <p:nvPr>
            <p:ph type="sldNum" sz="quarter" idx="5"/>
          </p:nvPr>
        </p:nvSpPr>
        <p:spPr/>
        <p:txBody>
          <a:bodyPr/>
          <a:lstStyle/>
          <a:p>
            <a:pPr>
              <a:defRPr/>
            </a:pPr>
            <a:fld id="{EF20B8F5-5FF3-4A55-87EB-AA9A2E77F174}" type="slidenum">
              <a:rPr lang="en-US" smtClean="0"/>
              <a:pPr>
                <a:defRPr/>
              </a:pPr>
              <a:t>25</a:t>
            </a:fld>
            <a:endParaRPr lang="en-US" dirty="0"/>
          </a:p>
        </p:txBody>
      </p:sp>
    </p:spTree>
    <p:extLst>
      <p:ext uri="{BB962C8B-B14F-4D97-AF65-F5344CB8AC3E}">
        <p14:creationId xmlns:p14="http://schemas.microsoft.com/office/powerpoint/2010/main" val="392715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Companies need to get input</a:t>
            </a:r>
            <a:r>
              <a:rPr lang="en-US" baseline="0" dirty="0" smtClean="0">
                <a:cs typeface="Arial" charset="0"/>
              </a:rPr>
              <a:t> from</a:t>
            </a:r>
            <a:r>
              <a:rPr lang="en-US" dirty="0" smtClean="0">
                <a:cs typeface="Arial" charset="0"/>
              </a:rPr>
              <a:t> their employees. Have you ever worked somewhere that had an employee suggestion box? When an employee had an idea about a new way of doing something—such as reducing costs, improving delivery time, and so forth—it went into the suggestion box where it usually sat until someone decided to empty the box. Businesspeople frequently joked about the suggestion box, and cartoonists lambasted the futility of</a:t>
            </a:r>
            <a:r>
              <a:rPr lang="en-US" baseline="0" dirty="0" smtClean="0">
                <a:cs typeface="Arial" charset="0"/>
              </a:rPr>
              <a:t> </a:t>
            </a:r>
            <a:r>
              <a:rPr lang="en-US" dirty="0" smtClean="0">
                <a:cs typeface="Arial" charset="0"/>
              </a:rPr>
              <a:t>putting ideas in the employee suggestion box. And unfortunately, this attitude about suggestion boxes still persists in many organizations, and it shouldn’t. Managers do business in a world today where you can’t afford to ignore such potentially valuable information.</a:t>
            </a:r>
          </a:p>
        </p:txBody>
      </p:sp>
      <p:sp>
        <p:nvSpPr>
          <p:cNvPr id="4" name="Slide Number Placeholder 3"/>
          <p:cNvSpPr>
            <a:spLocks noGrp="1"/>
          </p:cNvSpPr>
          <p:nvPr>
            <p:ph type="sldNum" sz="quarter" idx="5"/>
          </p:nvPr>
        </p:nvSpPr>
        <p:spPr/>
        <p:txBody>
          <a:bodyPr/>
          <a:lstStyle/>
          <a:p>
            <a:pPr>
              <a:defRPr/>
            </a:pPr>
            <a:fld id="{C3731F39-7683-4620-BBBF-4A3FC485838B}" type="slidenum">
              <a:rPr lang="en-US" smtClean="0"/>
              <a:pPr>
                <a:defRPr/>
              </a:pPr>
              <a:t>26</a:t>
            </a:fld>
            <a:endParaRPr lang="en-US" dirty="0"/>
          </a:p>
        </p:txBody>
      </p:sp>
    </p:spTree>
    <p:extLst>
      <p:ext uri="{BB962C8B-B14F-4D97-AF65-F5344CB8AC3E}">
        <p14:creationId xmlns:p14="http://schemas.microsoft.com/office/powerpoint/2010/main" val="2572399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smtClean="0">
                <a:cs typeface="Arial" charset="0"/>
              </a:rPr>
              <a:t>Exhibit 14-5 lists some suggestions for letting employees know that their opinions matter.</a:t>
            </a:r>
          </a:p>
        </p:txBody>
      </p:sp>
      <p:sp>
        <p:nvSpPr>
          <p:cNvPr id="4" name="Slide Number Placeholder 3"/>
          <p:cNvSpPr>
            <a:spLocks noGrp="1"/>
          </p:cNvSpPr>
          <p:nvPr>
            <p:ph type="sldNum" sz="quarter" idx="5"/>
          </p:nvPr>
        </p:nvSpPr>
        <p:spPr/>
        <p:txBody>
          <a:bodyPr/>
          <a:lstStyle/>
          <a:p>
            <a:pPr>
              <a:defRPr/>
            </a:pPr>
            <a:fld id="{5E71E872-0B46-488B-A1AD-FDECB1FDA9C7}" type="slidenum">
              <a:rPr lang="en-US" smtClean="0"/>
              <a:pPr>
                <a:defRPr/>
              </a:pPr>
              <a:t>27</a:t>
            </a:fld>
            <a:endParaRPr lang="en-US" dirty="0"/>
          </a:p>
        </p:txBody>
      </p:sp>
    </p:spTree>
    <p:extLst>
      <p:ext uri="{BB962C8B-B14F-4D97-AF65-F5344CB8AC3E}">
        <p14:creationId xmlns:p14="http://schemas.microsoft.com/office/powerpoint/2010/main" val="1998968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It’s particularly important today that a company’s communication efforts be ethical. </a:t>
            </a:r>
            <a:r>
              <a:rPr lang="en-US" b="1" dirty="0" smtClean="0">
                <a:cs typeface="Arial" charset="0"/>
              </a:rPr>
              <a:t>Ethical communication </a:t>
            </a:r>
            <a:r>
              <a:rPr lang="en-US" dirty="0" smtClean="0">
                <a:cs typeface="Arial" charset="0"/>
              </a:rPr>
              <a:t>“includes all relevant information, is true in every sense, and is not deceptive in any way.”</a:t>
            </a:r>
          </a:p>
          <a:p>
            <a:pPr eaLnBrk="1" hangingPunct="1"/>
            <a:endParaRPr lang="en-US" dirty="0" smtClean="0">
              <a:cs typeface="Arial" charset="0"/>
            </a:endParaRPr>
          </a:p>
          <a:p>
            <a:pPr eaLnBrk="1" hangingPunct="1"/>
            <a:r>
              <a:rPr lang="en-US" dirty="0" smtClean="0">
                <a:cs typeface="Arial" charset="0"/>
              </a:rPr>
              <a:t>On the other hand, unethical communication often distorts the truth or manipulates audiences. What are some ways that companies</a:t>
            </a:r>
            <a:r>
              <a:rPr lang="en-US" baseline="0" dirty="0" smtClean="0">
                <a:cs typeface="Arial" charset="0"/>
              </a:rPr>
              <a:t> </a:t>
            </a:r>
            <a:r>
              <a:rPr lang="en-US" dirty="0" smtClean="0">
                <a:cs typeface="Arial" charset="0"/>
              </a:rPr>
              <a:t>communicate unethically? It could be by omitting essential information. For instance, not telling employees that an impending merger is going to mean some of them will lose their jobs is unethical.</a:t>
            </a:r>
          </a:p>
        </p:txBody>
      </p:sp>
      <p:sp>
        <p:nvSpPr>
          <p:cNvPr id="4" name="Slide Number Placeholder 3"/>
          <p:cNvSpPr>
            <a:spLocks noGrp="1"/>
          </p:cNvSpPr>
          <p:nvPr>
            <p:ph type="sldNum" sz="quarter" idx="5"/>
          </p:nvPr>
        </p:nvSpPr>
        <p:spPr/>
        <p:txBody>
          <a:bodyPr/>
          <a:lstStyle/>
          <a:p>
            <a:pPr>
              <a:defRPr/>
            </a:pPr>
            <a:fld id="{1867FFDD-935F-4E63-9E74-FD42F39BE2E6}" type="slidenum">
              <a:rPr lang="en-US" smtClean="0"/>
              <a:pPr>
                <a:defRPr/>
              </a:pPr>
              <a:t>28</a:t>
            </a:fld>
            <a:endParaRPr lang="en-US" dirty="0"/>
          </a:p>
        </p:txBody>
      </p:sp>
    </p:spTree>
    <p:extLst>
      <p:ext uri="{BB962C8B-B14F-4D97-AF65-F5344CB8AC3E}">
        <p14:creationId xmlns:p14="http://schemas.microsoft.com/office/powerpoint/2010/main" val="161174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29</a:t>
            </a:fld>
            <a:endParaRPr lang="en-US" dirty="0"/>
          </a:p>
        </p:txBody>
      </p:sp>
    </p:spTree>
    <p:extLst>
      <p:ext uri="{BB962C8B-B14F-4D97-AF65-F5344CB8AC3E}">
        <p14:creationId xmlns:p14="http://schemas.microsoft.com/office/powerpoint/2010/main" val="134224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Communication acts to </a:t>
            </a:r>
            <a:r>
              <a:rPr lang="en-US" i="1" dirty="0" smtClean="0">
                <a:cs typeface="Arial" charset="0"/>
              </a:rPr>
              <a:t>control </a:t>
            </a:r>
            <a:r>
              <a:rPr lang="en-US" dirty="0" smtClean="0">
                <a:cs typeface="Arial" charset="0"/>
              </a:rPr>
              <a:t>employee behavior in several ways. As we know from Chapter 11, organizations have authority hierarchies and formal guidelines that employees are expected to follow. Informal communication also controls behavior. When a work group teases</a:t>
            </a:r>
            <a:r>
              <a:rPr lang="en-US" baseline="0" dirty="0" smtClean="0">
                <a:cs typeface="Arial" charset="0"/>
              </a:rPr>
              <a:t> </a:t>
            </a:r>
            <a:r>
              <a:rPr lang="en-US" dirty="0" smtClean="0">
                <a:cs typeface="Arial" charset="0"/>
              </a:rPr>
              <a:t>a member who’s ignoring the norms by working too hard, they’re informally controlling the member’s behavior.</a:t>
            </a:r>
          </a:p>
          <a:p>
            <a:pPr eaLnBrk="1" hangingPunct="1"/>
            <a:endParaRPr lang="en-US" dirty="0" smtClean="0">
              <a:cs typeface="Arial" charset="0"/>
            </a:endParaRPr>
          </a:p>
          <a:p>
            <a:pPr eaLnBrk="1" hangingPunct="1"/>
            <a:r>
              <a:rPr lang="en-US" dirty="0" smtClean="0">
                <a:cs typeface="Arial" charset="0"/>
              </a:rPr>
              <a:t>Communication acts to </a:t>
            </a:r>
            <a:r>
              <a:rPr lang="en-US" i="1" dirty="0" smtClean="0">
                <a:cs typeface="Arial" charset="0"/>
              </a:rPr>
              <a:t>motivate </a:t>
            </a:r>
            <a:r>
              <a:rPr lang="en-US" dirty="0" smtClean="0">
                <a:cs typeface="Arial" charset="0"/>
              </a:rPr>
              <a:t>by clarifying to employees what is to be done, how well they’re doing, and what can be done to improve performance if it’s not up to par. As employees set specific goals, work toward those goals, and receive feedback on progress toward goals, communication is required.</a:t>
            </a:r>
          </a:p>
        </p:txBody>
      </p:sp>
      <p:sp>
        <p:nvSpPr>
          <p:cNvPr id="4" name="Slide Number Placeholder 3"/>
          <p:cNvSpPr>
            <a:spLocks noGrp="1"/>
          </p:cNvSpPr>
          <p:nvPr>
            <p:ph type="sldNum" sz="quarter" idx="5"/>
          </p:nvPr>
        </p:nvSpPr>
        <p:spPr/>
        <p:txBody>
          <a:bodyPr/>
          <a:lstStyle/>
          <a:p>
            <a:pPr>
              <a:defRPr/>
            </a:pPr>
            <a:fld id="{D32175CD-6851-4756-961D-AD7452BA0075}" type="slidenum">
              <a:rPr lang="en-US" smtClean="0"/>
              <a:pPr>
                <a:defRPr/>
              </a:pPr>
              <a:t>5</a:t>
            </a:fld>
            <a:endParaRPr lang="en-US" dirty="0"/>
          </a:p>
        </p:txBody>
      </p:sp>
    </p:spTree>
    <p:extLst>
      <p:ext uri="{BB962C8B-B14F-4D97-AF65-F5344CB8AC3E}">
        <p14:creationId xmlns:p14="http://schemas.microsoft.com/office/powerpoint/2010/main" val="314427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algn="l" eaLnBrk="1" hangingPunct="1"/>
            <a:r>
              <a:rPr lang="en-US" dirty="0" smtClean="0">
                <a:cs typeface="Arial" charset="0"/>
              </a:rPr>
              <a:t>For many employees, their work group is a primary source of social interaction. The communication that takes place within the group is a fundamental mechanism by which members share frustrations and feelings of satisfaction. Communication, therefore, provides a release for </a:t>
            </a:r>
            <a:r>
              <a:rPr lang="en-US" i="1" dirty="0" smtClean="0">
                <a:cs typeface="Arial" charset="0"/>
              </a:rPr>
              <a:t>emotional expression </a:t>
            </a:r>
            <a:r>
              <a:rPr lang="en-US" dirty="0" smtClean="0">
                <a:cs typeface="Arial" charset="0"/>
              </a:rPr>
              <a:t>of feelings and for fulfillment of social needs.</a:t>
            </a:r>
          </a:p>
          <a:p>
            <a:pPr eaLnBrk="1" hangingPunct="1"/>
            <a:endParaRPr lang="en-US" dirty="0" smtClean="0">
              <a:cs typeface="Arial" charset="0"/>
            </a:endParaRPr>
          </a:p>
          <a:p>
            <a:pPr eaLnBrk="1" hangingPunct="1"/>
            <a:r>
              <a:rPr lang="en-US" dirty="0" smtClean="0">
                <a:cs typeface="Arial" charset="0"/>
              </a:rPr>
              <a:t>Finally, individuals and groups need information to get things done in organizations. Communication provides that </a:t>
            </a:r>
            <a:r>
              <a:rPr lang="en-US" i="1" dirty="0" smtClean="0">
                <a:cs typeface="Arial" charset="0"/>
              </a:rPr>
              <a:t>information.</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276005AE-9E6F-4B47-8652-34E63ADFE786}" type="slidenum">
              <a:rPr lang="en-US" smtClean="0"/>
              <a:pPr>
                <a:defRPr/>
              </a:pPr>
              <a:t>6</a:t>
            </a:fld>
            <a:endParaRPr lang="en-US" dirty="0"/>
          </a:p>
        </p:txBody>
      </p:sp>
    </p:spTree>
    <p:extLst>
      <p:ext uri="{BB962C8B-B14F-4D97-AF65-F5344CB8AC3E}">
        <p14:creationId xmlns:p14="http://schemas.microsoft.com/office/powerpoint/2010/main" val="339791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Before communication can take place, a purpose, expressed as a </a:t>
            </a:r>
            <a:r>
              <a:rPr lang="en-US" b="1" dirty="0" smtClean="0">
                <a:cs typeface="Arial" charset="0"/>
              </a:rPr>
              <a:t>message </a:t>
            </a:r>
            <a:r>
              <a:rPr lang="en-US" dirty="0" smtClean="0">
                <a:cs typeface="Arial" charset="0"/>
              </a:rPr>
              <a:t>to be conveyed, must exist. It passes between a source (the sender) and a receiver. The message is converted to symbolic form (called </a:t>
            </a:r>
            <a:r>
              <a:rPr lang="en-US" b="1" dirty="0" smtClean="0">
                <a:cs typeface="Arial" charset="0"/>
              </a:rPr>
              <a:t>encoding</a:t>
            </a:r>
            <a:r>
              <a:rPr lang="en-US" dirty="0" smtClean="0">
                <a:cs typeface="Arial" charset="0"/>
              </a:rPr>
              <a:t>) and passed by way of some medium (</a:t>
            </a:r>
            <a:r>
              <a:rPr lang="en-US" b="1" dirty="0" smtClean="0">
                <a:cs typeface="Arial" charset="0"/>
              </a:rPr>
              <a:t>channel</a:t>
            </a:r>
            <a:r>
              <a:rPr lang="en-US" dirty="0" smtClean="0">
                <a:cs typeface="Arial" charset="0"/>
              </a:rPr>
              <a:t>) to the receiver, who retranslates the sender’s message (called </a:t>
            </a:r>
            <a:r>
              <a:rPr lang="en-US" b="1" dirty="0" smtClean="0">
                <a:cs typeface="Arial" charset="0"/>
              </a:rPr>
              <a:t>decoding</a:t>
            </a:r>
            <a:r>
              <a:rPr lang="en-US" dirty="0" smtClean="0">
                <a:cs typeface="Arial" charset="0"/>
              </a:rPr>
              <a:t>). The result is the transfer of meaning from one person to another.</a:t>
            </a:r>
          </a:p>
        </p:txBody>
      </p:sp>
      <p:sp>
        <p:nvSpPr>
          <p:cNvPr id="4" name="Slide Number Placeholder 3"/>
          <p:cNvSpPr>
            <a:spLocks noGrp="1"/>
          </p:cNvSpPr>
          <p:nvPr>
            <p:ph type="sldNum" sz="quarter" idx="5"/>
          </p:nvPr>
        </p:nvSpPr>
        <p:spPr/>
        <p:txBody>
          <a:bodyPr/>
          <a:lstStyle/>
          <a:p>
            <a:pPr>
              <a:defRPr/>
            </a:pPr>
            <a:fld id="{D78A1AAF-7B77-46D4-9F61-B4E39CE98430}" type="slidenum">
              <a:rPr lang="en-US" smtClean="0"/>
              <a:pPr>
                <a:defRPr/>
              </a:pPr>
              <a:t>7</a:t>
            </a:fld>
            <a:endParaRPr lang="en-US" dirty="0"/>
          </a:p>
        </p:txBody>
      </p:sp>
    </p:spTree>
    <p:extLst>
      <p:ext uri="{BB962C8B-B14F-4D97-AF65-F5344CB8AC3E}">
        <p14:creationId xmlns:p14="http://schemas.microsoft.com/office/powerpoint/2010/main" val="398260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Note that the entire communication process is susceptible to </a:t>
            </a:r>
            <a:r>
              <a:rPr lang="en-US" b="1" dirty="0" smtClean="0">
                <a:cs typeface="Arial" charset="0"/>
              </a:rPr>
              <a:t>noise</a:t>
            </a:r>
            <a:r>
              <a:rPr lang="en-US" dirty="0" smtClean="0">
                <a:cs typeface="Arial" charset="0"/>
              </a:rPr>
              <a:t>—disturbances that interfere with the transmission, receipt, or feedback of a message. Typical examples of noise include illegible print, phone static, inattention by the receiver, or background sounds of machinery</a:t>
            </a:r>
            <a:r>
              <a:rPr lang="en-US" baseline="0" dirty="0" smtClean="0">
                <a:cs typeface="Arial" charset="0"/>
              </a:rPr>
              <a:t> </a:t>
            </a:r>
            <a:r>
              <a:rPr lang="en-US" dirty="0" smtClean="0">
                <a:cs typeface="Arial" charset="0"/>
              </a:rPr>
              <a:t>or coworkers. However, anything that interferes with understanding can be noise, and noise can create distortion at any point in the communication process.</a:t>
            </a:r>
          </a:p>
        </p:txBody>
      </p:sp>
      <p:sp>
        <p:nvSpPr>
          <p:cNvPr id="4" name="Slide Number Placeholder 3"/>
          <p:cNvSpPr>
            <a:spLocks noGrp="1"/>
          </p:cNvSpPr>
          <p:nvPr>
            <p:ph type="sldNum" sz="quarter" idx="5"/>
          </p:nvPr>
        </p:nvSpPr>
        <p:spPr/>
        <p:txBody>
          <a:bodyPr/>
          <a:lstStyle/>
          <a:p>
            <a:pPr>
              <a:defRPr/>
            </a:pPr>
            <a:fld id="{492C165D-1F90-4364-81F7-B725CB76E2D2}" type="slidenum">
              <a:rPr lang="en-US" smtClean="0"/>
              <a:pPr>
                <a:defRPr/>
              </a:pPr>
              <a:t>8</a:t>
            </a:fld>
            <a:endParaRPr lang="en-US" dirty="0"/>
          </a:p>
        </p:txBody>
      </p:sp>
    </p:spTree>
    <p:extLst>
      <p:ext uri="{BB962C8B-B14F-4D97-AF65-F5344CB8AC3E}">
        <p14:creationId xmlns:p14="http://schemas.microsoft.com/office/powerpoint/2010/main" val="380890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Exhibit 14-1 illustrates the elements of the </a:t>
            </a:r>
            <a:r>
              <a:rPr lang="en-US" b="1" dirty="0" smtClean="0">
                <a:cs typeface="Arial" charset="0"/>
              </a:rPr>
              <a:t>communication process</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F824EF4F-539A-416F-8D8E-1D47B32BEDAE}" type="slidenum">
              <a:rPr lang="en-US" smtClean="0"/>
              <a:pPr>
                <a:defRPr/>
              </a:pPr>
              <a:t>9</a:t>
            </a:fld>
            <a:endParaRPr lang="en-US" dirty="0"/>
          </a:p>
        </p:txBody>
      </p:sp>
    </p:spTree>
    <p:extLst>
      <p:ext uri="{BB962C8B-B14F-4D97-AF65-F5344CB8AC3E}">
        <p14:creationId xmlns:p14="http://schemas.microsoft.com/office/powerpoint/2010/main" val="107196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An important part of interpersonal communication is </a:t>
            </a:r>
            <a:r>
              <a:rPr lang="en-US" b="1" dirty="0" smtClean="0">
                <a:cs typeface="Arial" charset="0"/>
              </a:rPr>
              <a:t>nonverbal communication</a:t>
            </a:r>
            <a:r>
              <a:rPr lang="en-US" dirty="0" smtClean="0">
                <a:cs typeface="Arial" charset="0"/>
              </a:rPr>
              <a:t>— that is, communication transmitted without words. Some of the most meaningful communications are neither spoken nor written. </a:t>
            </a:r>
          </a:p>
          <a:p>
            <a:pPr eaLnBrk="1" hangingPunct="1"/>
            <a:endParaRPr lang="en-US" dirty="0" smtClean="0">
              <a:cs typeface="Arial" charset="0"/>
            </a:endParaRPr>
          </a:p>
          <a:p>
            <a:pPr eaLnBrk="1" hangingPunct="1"/>
            <a:r>
              <a:rPr lang="en-US" b="1" dirty="0" smtClean="0">
                <a:cs typeface="Arial" charset="0"/>
              </a:rPr>
              <a:t>Body language </a:t>
            </a:r>
            <a:r>
              <a:rPr lang="en-US" dirty="0" smtClean="0">
                <a:cs typeface="Arial" charset="0"/>
              </a:rPr>
              <a:t>refers to gestures, facial expressions, and other body movements that convey meaning. A person frowning “says” something different from one who’s smiling. Hand motions, facial expressions, and other gestures can communicate emotions or temperaments such as aggression, fear, shyness, arrogance, joy, and anger.</a:t>
            </a:r>
          </a:p>
          <a:p>
            <a:pPr eaLnBrk="1" hangingPunct="1"/>
            <a:endParaRPr lang="en-US" dirty="0" smtClean="0">
              <a:cs typeface="Arial" charset="0"/>
            </a:endParaRPr>
          </a:p>
          <a:p>
            <a:pPr eaLnBrk="1" hangingPunct="1"/>
            <a:r>
              <a:rPr lang="en-US" b="1" dirty="0" smtClean="0">
                <a:cs typeface="Arial" charset="0"/>
              </a:rPr>
              <a:t>Verbal intonation </a:t>
            </a:r>
            <a:r>
              <a:rPr lang="en-US" dirty="0" smtClean="0">
                <a:cs typeface="Arial" charset="0"/>
              </a:rPr>
              <a:t>refers to the emphasis someone gives to words or phrases in order to convey meaning. To illustrate how intonations can change the meaning of a message, consider the student who asks the instructor a question. The instructor replies, “What do you mean by that?” The student’s reaction will vary, depending on the tone of the instructor’s response. A soft, smooth vocal tone conveys interest and creates a different meaning from one that is abrasive and puts a strong emphasis on saying the last word.</a:t>
            </a:r>
          </a:p>
        </p:txBody>
      </p:sp>
      <p:sp>
        <p:nvSpPr>
          <p:cNvPr id="4" name="Slide Number Placeholder 3"/>
          <p:cNvSpPr>
            <a:spLocks noGrp="1"/>
          </p:cNvSpPr>
          <p:nvPr>
            <p:ph type="sldNum" sz="quarter" idx="5"/>
          </p:nvPr>
        </p:nvSpPr>
        <p:spPr/>
        <p:txBody>
          <a:bodyPr/>
          <a:lstStyle/>
          <a:p>
            <a:pPr>
              <a:defRPr/>
            </a:pPr>
            <a:fld id="{B7795C47-3519-4AEF-BCFB-6DD58AA91A11}" type="slidenum">
              <a:rPr lang="en-US" smtClean="0"/>
              <a:pPr>
                <a:defRPr/>
              </a:pPr>
              <a:t>10</a:t>
            </a:fld>
            <a:endParaRPr lang="en-US" dirty="0"/>
          </a:p>
        </p:txBody>
      </p:sp>
    </p:spTree>
    <p:extLst>
      <p:ext uri="{BB962C8B-B14F-4D97-AF65-F5344CB8AC3E}">
        <p14:creationId xmlns:p14="http://schemas.microsoft.com/office/powerpoint/2010/main" val="235589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Exhibit 14-2 provides a comparison of various communication methods. Which method a manager ultimately chooses should reflect the needs of the sender, the attributes of the message, the attributes of the channel, and the needs of the receiver.</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C865ECA-FCEC-4F30-9826-C50D600B6A84}" type="slidenum">
              <a:rPr lang="en-US" smtClean="0"/>
              <a:pPr>
                <a:defRPr/>
              </a:pPr>
              <a:t>11</a:t>
            </a:fld>
            <a:endParaRPr lang="en-US" dirty="0"/>
          </a:p>
        </p:txBody>
      </p:sp>
    </p:spTree>
    <p:extLst>
      <p:ext uri="{BB962C8B-B14F-4D97-AF65-F5344CB8AC3E}">
        <p14:creationId xmlns:p14="http://schemas.microsoft.com/office/powerpoint/2010/main" val="304527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16-</a:t>
            </a:r>
            <a:fld id="{20C82D14-D9D6-443D-861E-34293C3FB1DE}"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16-</a:t>
            </a:r>
            <a:fld id="{BEA3F477-7D16-4E78-AA94-D2749B163CC4}"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62E93D4-D049-4B41-8384-6B2D3C60BBBC}"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dirty="0"/>
          </a:p>
        </p:txBody>
      </p:sp>
      <p:sp>
        <p:nvSpPr>
          <p:cNvPr id="12"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 </a:t>
            </a:r>
            <a:endParaRPr lang="en-US" sz="1200" b="1" dirty="0">
              <a:solidFill>
                <a:schemeClr val="bg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4E0F629-4F79-4EC9-BDBB-AC8D8CB06B71}"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B3E52E5-DD1F-4F4C-B711-221CF755F27E}"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33A7579-086C-4EB0-97E3-E295B2311976}"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C9A37127-C26C-448D-92A1-F05B41F0A7C5}" type="datetime4">
              <a:rPr lang="en-US" smtClean="0"/>
              <a:pPr/>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D849B007-CCE0-4116-8F4D-D6215ECF104B}" type="datetime4">
              <a:rPr lang="en-US" smtClean="0"/>
              <a:pPr/>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4A52A0E7-E2C2-4D70-B818-030B2176C442}" type="datetime4">
              <a:rPr lang="en-US" smtClean="0"/>
              <a:pPr/>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2D32736-49AE-49AE-96D1-C83D7D881395}"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F3A3B06-7133-4886-84E2-4CFB9CAD6651}" type="datetime4">
              <a:rPr lang="en-US" smtClean="0"/>
              <a:pPr/>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7F6F9-648B-45A8-A814-5B11CCFCF5AF}"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E78D8-3B90-4342-B25B-6F35F1B4A5E7}" type="datetime4">
              <a:rPr lang="en-US" smtClean="0"/>
              <a:pPr/>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16-</a:t>
            </a:r>
            <a:fld id="{8B04F307-F30A-4770-8EDA-1EC23B914145}" type="slidenum">
              <a:rPr lang="en-US" sz="1200" b="1">
                <a:solidFill>
                  <a:schemeClr val="bg1"/>
                </a:solidFill>
              </a:rPr>
              <a:pPr eaLnBrk="0" hangingPunct="0">
                <a:spcBef>
                  <a:spcPct val="50000"/>
                </a:spcBef>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16-</a:t>
            </a:r>
            <a:fld id="{888274A2-BD9B-4FF6-984C-F1415C004403}"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6BCD2E3B-2022-4E72-869D-B738FC8A2EDE}" type="datetime4">
              <a:rPr lang="en-US" smtClean="0"/>
              <a:pPr/>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524000"/>
            <a:ext cx="3886200" cy="1676400"/>
          </a:xfrm>
        </p:spPr>
        <p:txBody>
          <a:bodyPr>
            <a:normAutofit fontScale="90000"/>
          </a:bodyPr>
          <a:lstStyle/>
          <a:p>
            <a:r>
              <a:rPr lang="en-US" dirty="0" smtClean="0">
                <a:latin typeface="HelveticaNeue-Light"/>
              </a:rPr>
              <a:t/>
            </a:r>
            <a:br>
              <a:rPr lang="en-US" dirty="0" smtClean="0">
                <a:latin typeface="HelveticaNeue-Light"/>
              </a:rPr>
            </a:br>
            <a:r>
              <a:rPr lang="en-US" dirty="0" smtClean="0">
                <a:latin typeface="HelveticaNeue-Light"/>
              </a:rPr>
              <a:t/>
            </a:r>
            <a:br>
              <a:rPr lang="en-US" dirty="0" smtClean="0">
                <a:latin typeface="HelveticaNeue-Light"/>
              </a:rPr>
            </a:br>
            <a:r>
              <a:rPr lang="en-US" dirty="0" smtClean="0">
                <a:latin typeface="HelveticaNeue-Light"/>
              </a:rPr>
              <a:t/>
            </a:r>
            <a:br>
              <a:rPr lang="en-US" dirty="0" smtClean="0">
                <a:latin typeface="HelveticaNeue-Light"/>
              </a:rPr>
            </a:br>
            <a:r>
              <a:rPr lang="en-US" dirty="0" smtClean="0">
                <a:latin typeface="HelveticaNeue-Light"/>
              </a:rPr>
              <a:t/>
            </a:r>
            <a:br>
              <a:rPr lang="en-US" dirty="0" smtClean="0">
                <a:latin typeface="HelveticaNeue-Light"/>
              </a:rPr>
            </a:br>
            <a:r>
              <a:rPr lang="en-US" dirty="0" err="1" smtClean="0">
                <a:latin typeface="HelveticaNeue-Light"/>
              </a:rPr>
              <a:t>gestão</a:t>
            </a:r>
            <a:r>
              <a:rPr lang="en-US" dirty="0" smtClean="0">
                <a:latin typeface="HelveticaNeue-Light"/>
              </a:rPr>
              <a:t> da </a:t>
            </a:r>
            <a:r>
              <a:rPr lang="en-US" dirty="0" err="1" smtClean="0">
                <a:latin typeface="HelveticaNeue-Light"/>
              </a:rPr>
              <a:t>comunicação</a:t>
            </a:r>
            <a:endParaRPr lang="en-US" dirty="0">
              <a:latin typeface="HelveticaNeue-Light"/>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8" name="TextBox 7"/>
          <p:cNvSpPr txBox="1"/>
          <p:nvPr/>
        </p:nvSpPr>
        <p:spPr>
          <a:xfrm>
            <a:off x="8305800" y="6601302"/>
            <a:ext cx="838200" cy="261610"/>
          </a:xfrm>
          <a:prstGeom prst="rect">
            <a:avLst/>
          </a:prstGeom>
          <a:noFill/>
        </p:spPr>
        <p:txBody>
          <a:bodyPr wrap="square" rtlCol="0">
            <a:spAutoFit/>
          </a:bodyPr>
          <a:lstStyle/>
          <a:p>
            <a:r>
              <a:rPr lang="en-US" sz="1100" dirty="0" smtClean="0"/>
              <a:t>14 - 1</a:t>
            </a:r>
            <a:endParaRPr lang="en-US" sz="1100" dirty="0"/>
          </a:p>
        </p:txBody>
      </p:sp>
      <p:pic>
        <p:nvPicPr>
          <p:cNvPr id="10" name="Picture 9" descr="cover robbins 13e.emf"/>
          <p:cNvPicPr>
            <a:picLocks noChangeAspect="1"/>
          </p:cNvPicPr>
          <p:nvPr/>
        </p:nvPicPr>
        <p:blipFill>
          <a:blip r:embed="rId2" cstate="print"/>
          <a:stretch>
            <a:fillRect/>
          </a:stretch>
        </p:blipFill>
        <p:spPr>
          <a:xfrm>
            <a:off x="381000" y="609600"/>
            <a:ext cx="3749918" cy="4820291"/>
          </a:xfrm>
          <a:prstGeom prst="rect">
            <a:avLst/>
          </a:prstGeom>
        </p:spPr>
      </p:pic>
      <p:sp>
        <p:nvSpPr>
          <p:cNvPr id="7" name="Oval 6"/>
          <p:cNvSpPr/>
          <p:nvPr/>
        </p:nvSpPr>
        <p:spPr>
          <a:xfrm>
            <a:off x="7467600" y="4267200"/>
            <a:ext cx="1219200" cy="1295400"/>
          </a:xfrm>
          <a:prstGeom prst="ellipse">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14</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algn="ctr"/>
            <a:r>
              <a:rPr lang="en-US" sz="3600" dirty="0" err="1" smtClean="0"/>
              <a:t>Comunicação</a:t>
            </a:r>
            <a:r>
              <a:rPr lang="en-US" sz="3600" dirty="0" smtClean="0"/>
              <a:t> </a:t>
            </a:r>
            <a:r>
              <a:rPr lang="en-US" sz="3600" dirty="0" err="1" smtClean="0"/>
              <a:t>não</a:t>
            </a:r>
            <a:r>
              <a:rPr lang="en-US" sz="3600" dirty="0" smtClean="0"/>
              <a:t> verbal</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smtClean="0"/>
              <a:t>Copyright © 2016 Pearson Education, Inc.</a:t>
            </a:r>
            <a:endParaRPr lang="en-US"/>
          </a:p>
        </p:txBody>
      </p:sp>
      <p:sp>
        <p:nvSpPr>
          <p:cNvPr id="6" name="TextBox 5"/>
          <p:cNvSpPr txBox="1"/>
          <p:nvPr/>
        </p:nvSpPr>
        <p:spPr>
          <a:xfrm>
            <a:off x="8305800" y="6477000"/>
            <a:ext cx="718131" cy="261610"/>
          </a:xfrm>
          <a:prstGeom prst="rect">
            <a:avLst/>
          </a:prstGeom>
          <a:noFill/>
        </p:spPr>
        <p:txBody>
          <a:bodyPr wrap="square" rtlCol="0">
            <a:spAutoFit/>
          </a:bodyPr>
          <a:lstStyle/>
          <a:p>
            <a:r>
              <a:rPr lang="en-US" sz="1100" dirty="0" smtClean="0"/>
              <a:t>14 - 10</a:t>
            </a:r>
            <a:endParaRPr lang="en-US" sz="1100" dirty="0"/>
          </a:p>
        </p:txBody>
      </p:sp>
      <p:sp>
        <p:nvSpPr>
          <p:cNvPr id="8" name="Rectangle 3"/>
          <p:cNvSpPr txBox="1">
            <a:spLocks/>
          </p:cNvSpPr>
          <p:nvPr/>
        </p:nvSpPr>
        <p:spPr bwMode="auto">
          <a:xfrm>
            <a:off x="457200" y="1927161"/>
            <a:ext cx="8229600" cy="3864039"/>
          </a:xfrm>
          <a:prstGeom prst="rect">
            <a:avLst/>
          </a:prstGeom>
          <a:noFill/>
          <a:ln w="9525">
            <a:noFill/>
            <a:miter lim="800000"/>
            <a:headEnd/>
            <a:tailEnd/>
          </a:ln>
        </p:spPr>
        <p:txBody>
          <a:bodyPr/>
          <a:lstStyle/>
          <a:p>
            <a:pPr eaLnBrk="0" hangingPunct="0">
              <a:spcBef>
                <a:spcPct val="20000"/>
              </a:spcBef>
            </a:pPr>
            <a:r>
              <a:rPr lang="pt-PT" sz="2800" b="1" dirty="0" smtClean="0"/>
              <a:t>Comunicação não verbal</a:t>
            </a:r>
          </a:p>
          <a:p>
            <a:pPr eaLnBrk="0" hangingPunct="0">
              <a:spcBef>
                <a:spcPct val="20000"/>
              </a:spcBef>
            </a:pPr>
            <a:r>
              <a:rPr lang="pt-PT" sz="2400" dirty="0" smtClean="0"/>
              <a:t>Comunicação transmitida sem palavras.</a:t>
            </a:r>
          </a:p>
          <a:p>
            <a:pPr marL="342900" indent="-342900" eaLnBrk="0" hangingPunct="0">
              <a:spcBef>
                <a:spcPct val="20000"/>
              </a:spcBef>
              <a:buFont typeface="Arial" charset="0"/>
              <a:buChar char="•"/>
            </a:pPr>
            <a:endParaRPr lang="pt-PT" sz="2400" dirty="0" smtClean="0"/>
          </a:p>
          <a:p>
            <a:pPr marL="457200" indent="-457200" algn="just">
              <a:buFont typeface="Arial" panose="020B0604020202020204" pitchFamily="34" charset="0"/>
              <a:buChar char="•"/>
            </a:pPr>
            <a:r>
              <a:rPr lang="pt-PT" sz="2400" b="1" dirty="0" smtClean="0"/>
              <a:t>Linguagem corporal </a:t>
            </a:r>
            <a:r>
              <a:rPr lang="pt-PT" sz="2400" dirty="0" smtClean="0"/>
              <a:t>– gestos, expressões faciais e outros movimentos do corpo que transmitem significado.</a:t>
            </a:r>
          </a:p>
          <a:p>
            <a:pPr marL="457200" indent="-457200" algn="just">
              <a:buFont typeface="Arial" panose="020B0604020202020204" pitchFamily="34" charset="0"/>
              <a:buChar char="•"/>
            </a:pPr>
            <a:endParaRPr lang="pt-PT" sz="2400" dirty="0" smtClean="0"/>
          </a:p>
          <a:p>
            <a:pPr marL="457200" indent="-457200" algn="just">
              <a:buFont typeface="Arial" panose="020B0604020202020204" pitchFamily="34" charset="0"/>
              <a:buChar char="•"/>
            </a:pPr>
            <a:r>
              <a:rPr lang="pt-PT" sz="2400" b="1" dirty="0" smtClean="0"/>
              <a:t>Entoação verbal </a:t>
            </a:r>
            <a:r>
              <a:rPr lang="pt-PT" sz="2400" dirty="0" smtClean="0"/>
              <a:t>– tom e ênfase atribuído a palavras, que pode mudar o significado verbal.</a:t>
            </a:r>
            <a:endParaRPr lang="pt-PT"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Autofit/>
          </a:bodyPr>
          <a:lstStyle/>
          <a:p>
            <a:pPr algn="ctr"/>
            <a:r>
              <a:rPr lang="en-US" sz="2800" dirty="0" err="1" smtClean="0">
                <a:latin typeface="Arial" pitchFamily="34" charset="0"/>
                <a:cs typeface="Arial" pitchFamily="34" charset="0"/>
              </a:rPr>
              <a:t>figura</a:t>
            </a:r>
            <a:r>
              <a:rPr lang="en-US" sz="2800" dirty="0" smtClean="0">
                <a:latin typeface="Arial" pitchFamily="34" charset="0"/>
                <a:cs typeface="Arial" pitchFamily="34" charset="0"/>
              </a:rPr>
              <a:t> 14-2</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Comparação</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métodos</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comunicação</a:t>
            </a:r>
            <a:endParaRPr lang="en-US" sz="2800" dirty="0" smtClean="0">
              <a:latin typeface="Arial" pitchFamily="34" charset="0"/>
              <a:cs typeface="Arial"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794331" cy="261610"/>
          </a:xfrm>
          <a:prstGeom prst="rect">
            <a:avLst/>
          </a:prstGeom>
          <a:noFill/>
        </p:spPr>
        <p:txBody>
          <a:bodyPr wrap="square" rtlCol="0">
            <a:spAutoFit/>
          </a:bodyPr>
          <a:lstStyle/>
          <a:p>
            <a:r>
              <a:rPr lang="en-US" sz="1100" dirty="0" smtClean="0"/>
              <a:t>14 - 11</a:t>
            </a:r>
            <a:endParaRPr lang="en-US" sz="1100" dirty="0"/>
          </a:p>
        </p:txBody>
      </p:sp>
      <p:pic>
        <p:nvPicPr>
          <p:cNvPr id="2" name="Picture 1"/>
          <p:cNvPicPr>
            <a:picLocks noChangeAspect="1"/>
          </p:cNvPicPr>
          <p:nvPr/>
        </p:nvPicPr>
        <p:blipFill>
          <a:blip r:embed="rId3"/>
          <a:stretch>
            <a:fillRect/>
          </a:stretch>
        </p:blipFill>
        <p:spPr>
          <a:xfrm>
            <a:off x="0" y="1676400"/>
            <a:ext cx="9144000" cy="4419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641931" cy="261610"/>
          </a:xfrm>
          <a:prstGeom prst="rect">
            <a:avLst/>
          </a:prstGeom>
          <a:noFill/>
        </p:spPr>
        <p:txBody>
          <a:bodyPr wrap="square" rtlCol="0">
            <a:spAutoFit/>
          </a:bodyPr>
          <a:lstStyle/>
          <a:p>
            <a:r>
              <a:rPr lang="en-US" sz="1100" dirty="0" smtClean="0"/>
              <a:t>14 - 12</a:t>
            </a:r>
            <a:endParaRPr lang="en-US" sz="1100" dirty="0"/>
          </a:p>
        </p:txBody>
      </p:sp>
      <p:pic>
        <p:nvPicPr>
          <p:cNvPr id="3" name="Picture 2"/>
          <p:cNvPicPr>
            <a:picLocks noChangeAspect="1"/>
          </p:cNvPicPr>
          <p:nvPr/>
        </p:nvPicPr>
        <p:blipFill>
          <a:blip r:embed="rId3"/>
          <a:stretch>
            <a:fillRect/>
          </a:stretch>
        </p:blipFill>
        <p:spPr>
          <a:xfrm>
            <a:off x="0" y="1524000"/>
            <a:ext cx="9144000" cy="4876800"/>
          </a:xfrm>
          <a:prstGeom prst="rect">
            <a:avLst/>
          </a:prstGeom>
        </p:spPr>
      </p:pic>
      <p:sp>
        <p:nvSpPr>
          <p:cNvPr id="7" name="Rectangle 2"/>
          <p:cNvSpPr>
            <a:spLocks noGrp="1" noChangeArrowheads="1"/>
          </p:cNvSpPr>
          <p:nvPr>
            <p:ph type="title"/>
          </p:nvPr>
        </p:nvSpPr>
        <p:spPr>
          <a:xfrm>
            <a:off x="685800" y="274638"/>
            <a:ext cx="7772400" cy="1143000"/>
          </a:xfrm>
        </p:spPr>
        <p:txBody>
          <a:bodyPr>
            <a:noAutofit/>
          </a:bodyPr>
          <a:lstStyle/>
          <a:p>
            <a:pPr algn="ctr"/>
            <a:r>
              <a:rPr lang="en-US" sz="2800" dirty="0" err="1" smtClean="0">
                <a:latin typeface="Arial" pitchFamily="34" charset="0"/>
                <a:cs typeface="Arial" pitchFamily="34" charset="0"/>
              </a:rPr>
              <a:t>figura</a:t>
            </a:r>
            <a:r>
              <a:rPr lang="en-US" sz="2800" dirty="0" smtClean="0">
                <a:latin typeface="Arial" pitchFamily="34" charset="0"/>
                <a:cs typeface="Arial" pitchFamily="34" charset="0"/>
              </a:rPr>
              <a:t> 14-2</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Comparação</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métodos</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comunicação</a:t>
            </a:r>
            <a:r>
              <a:rPr lang="en-US" sz="2800" dirty="0" smtClean="0">
                <a:latin typeface="Arial" pitchFamily="34" charset="0"/>
                <a:cs typeface="Arial" pitchFamily="34" charset="0"/>
              </a:rPr>
              <a:t> (cont.)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641931" cy="261610"/>
          </a:xfrm>
          <a:prstGeom prst="rect">
            <a:avLst/>
          </a:prstGeom>
          <a:noFill/>
        </p:spPr>
        <p:txBody>
          <a:bodyPr wrap="square" rtlCol="0">
            <a:spAutoFit/>
          </a:bodyPr>
          <a:lstStyle/>
          <a:p>
            <a:r>
              <a:rPr lang="en-US" sz="1100" dirty="0" smtClean="0"/>
              <a:t>14 - 13</a:t>
            </a:r>
            <a:endParaRPr lang="en-US" sz="1100" dirty="0"/>
          </a:p>
        </p:txBody>
      </p:sp>
      <p:pic>
        <p:nvPicPr>
          <p:cNvPr id="2" name="Picture 1"/>
          <p:cNvPicPr>
            <a:picLocks noChangeAspect="1"/>
          </p:cNvPicPr>
          <p:nvPr/>
        </p:nvPicPr>
        <p:blipFill>
          <a:blip r:embed="rId3"/>
          <a:stretch>
            <a:fillRect/>
          </a:stretch>
        </p:blipFill>
        <p:spPr>
          <a:xfrm>
            <a:off x="-32339" y="1600200"/>
            <a:ext cx="9144000" cy="4724400"/>
          </a:xfrm>
          <a:prstGeom prst="rect">
            <a:avLst/>
          </a:prstGeom>
        </p:spPr>
      </p:pic>
      <p:sp>
        <p:nvSpPr>
          <p:cNvPr id="7" name="Rectangle 2"/>
          <p:cNvSpPr>
            <a:spLocks noGrp="1" noChangeArrowheads="1"/>
          </p:cNvSpPr>
          <p:nvPr>
            <p:ph type="title"/>
          </p:nvPr>
        </p:nvSpPr>
        <p:spPr>
          <a:xfrm>
            <a:off x="685800" y="274638"/>
            <a:ext cx="7772400" cy="1143000"/>
          </a:xfrm>
        </p:spPr>
        <p:txBody>
          <a:bodyPr>
            <a:noAutofit/>
          </a:bodyPr>
          <a:lstStyle/>
          <a:p>
            <a:pPr algn="ctr"/>
            <a:r>
              <a:rPr lang="en-US" sz="2800" dirty="0" err="1" smtClean="0">
                <a:latin typeface="Arial" pitchFamily="34" charset="0"/>
                <a:cs typeface="Arial" pitchFamily="34" charset="0"/>
              </a:rPr>
              <a:t>figura</a:t>
            </a:r>
            <a:r>
              <a:rPr lang="en-US" sz="2800" dirty="0" smtClean="0">
                <a:latin typeface="Arial" pitchFamily="34" charset="0"/>
                <a:cs typeface="Arial" pitchFamily="34" charset="0"/>
              </a:rPr>
              <a:t> 14-2</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Comparação</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métodos</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comunicação</a:t>
            </a:r>
            <a:r>
              <a:rPr lang="en-US" sz="2800" dirty="0" smtClean="0">
                <a:latin typeface="Arial" pitchFamily="34" charset="0"/>
                <a:cs typeface="Arial" pitchFamily="34" charset="0"/>
              </a:rPr>
              <a:t> (cont.)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47700" y="152400"/>
            <a:ext cx="7772400" cy="1143000"/>
          </a:xfrm>
        </p:spPr>
        <p:txBody>
          <a:bodyPr>
            <a:normAutofit/>
          </a:bodyPr>
          <a:lstStyle/>
          <a:p>
            <a:pPr algn="ctr"/>
            <a:r>
              <a:rPr lang="en-US" sz="3600" dirty="0" err="1" smtClean="0"/>
              <a:t>Barreiras</a:t>
            </a:r>
            <a:r>
              <a:rPr lang="en-US" sz="3600" dirty="0" smtClean="0"/>
              <a:t> à </a:t>
            </a:r>
            <a:r>
              <a:rPr lang="en-US" sz="3600" dirty="0" err="1" smtClean="0"/>
              <a:t>Comunicação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990600" cy="261610"/>
          </a:xfrm>
          <a:prstGeom prst="rect">
            <a:avLst/>
          </a:prstGeom>
          <a:noFill/>
        </p:spPr>
        <p:txBody>
          <a:bodyPr wrap="square" rtlCol="0">
            <a:spAutoFit/>
          </a:bodyPr>
          <a:lstStyle/>
          <a:p>
            <a:r>
              <a:rPr lang="en-US" sz="1100" dirty="0" smtClean="0"/>
              <a:t>14 - 14</a:t>
            </a:r>
            <a:endParaRPr lang="en-US" sz="1100" dirty="0"/>
          </a:p>
        </p:txBody>
      </p:sp>
      <p:sp>
        <p:nvSpPr>
          <p:cNvPr id="7" name="Rectangle 3"/>
          <p:cNvSpPr txBox="1">
            <a:spLocks/>
          </p:cNvSpPr>
          <p:nvPr/>
        </p:nvSpPr>
        <p:spPr bwMode="auto">
          <a:xfrm>
            <a:off x="419100" y="1828800"/>
            <a:ext cx="8229600" cy="3992563"/>
          </a:xfrm>
          <a:prstGeom prst="rect">
            <a:avLst/>
          </a:prstGeom>
          <a:noFill/>
          <a:ln w="9525">
            <a:noFill/>
            <a:miter lim="800000"/>
            <a:headEnd/>
            <a:tailEnd/>
          </a:ln>
        </p:spPr>
        <p:txBody>
          <a:bodyPr/>
          <a:lstStyle/>
          <a:p>
            <a:pPr marL="457200" indent="-457200" algn="just">
              <a:lnSpc>
                <a:spcPct val="80000"/>
              </a:lnSpc>
              <a:buFont typeface="Arial" panose="020B0604020202020204" pitchFamily="34" charset="0"/>
              <a:buChar char="•"/>
            </a:pPr>
            <a:r>
              <a:rPr lang="pt-PT" sz="2400" b="1" dirty="0" smtClean="0"/>
              <a:t>Filtragem</a:t>
            </a:r>
            <a:r>
              <a:rPr lang="pt-PT" sz="2400" dirty="0" smtClean="0"/>
              <a:t> – manipulação de informação para a tornar mais atraente para o recetor.</a:t>
            </a:r>
          </a:p>
          <a:p>
            <a:pPr marL="457200" indent="-457200" algn="just">
              <a:lnSpc>
                <a:spcPct val="80000"/>
              </a:lnSpc>
              <a:buFont typeface="Arial" panose="020B0604020202020204" pitchFamily="34" charset="0"/>
              <a:buChar char="•"/>
            </a:pPr>
            <a:endParaRPr lang="pt-PT" sz="2400" dirty="0" smtClean="0"/>
          </a:p>
          <a:p>
            <a:pPr marL="457200" indent="-457200" algn="just">
              <a:lnSpc>
                <a:spcPct val="80000"/>
              </a:lnSpc>
              <a:buFont typeface="Arial" panose="020B0604020202020204" pitchFamily="34" charset="0"/>
              <a:buChar char="•"/>
            </a:pPr>
            <a:r>
              <a:rPr lang="pt-PT" sz="2400" b="1" dirty="0" smtClean="0"/>
              <a:t>Excesso de informação</a:t>
            </a:r>
            <a:r>
              <a:rPr lang="pt-PT" sz="2400" dirty="0" smtClean="0"/>
              <a:t> – a informação que chega ao recetor excede a sua capacidade de processamento.</a:t>
            </a:r>
          </a:p>
          <a:p>
            <a:pPr marL="457200" indent="-457200" algn="just">
              <a:lnSpc>
                <a:spcPct val="80000"/>
              </a:lnSpc>
              <a:buFont typeface="Arial" panose="020B0604020202020204" pitchFamily="34" charset="0"/>
              <a:buChar char="•"/>
            </a:pPr>
            <a:endParaRPr lang="pt-PT" sz="2400" dirty="0" smtClean="0"/>
          </a:p>
          <a:p>
            <a:pPr marL="457200" indent="-457200" algn="just">
              <a:lnSpc>
                <a:spcPct val="80000"/>
              </a:lnSpc>
              <a:buFont typeface="Arial" panose="020B0604020202020204" pitchFamily="34" charset="0"/>
              <a:buChar char="•"/>
            </a:pPr>
            <a:r>
              <a:rPr lang="pt-PT" sz="2400" b="1" dirty="0" smtClean="0"/>
              <a:t>Significados diversos</a:t>
            </a:r>
            <a:r>
              <a:rPr lang="pt-PT" sz="2400" dirty="0" smtClean="0"/>
              <a:t> – As mesmas palavras podem ter significados diversos para diferentes pessoas de acordo com a sua idade, educação ou </a:t>
            </a:r>
            <a:r>
              <a:rPr lang="pt-PT" sz="2400" i="1" dirty="0" smtClean="0"/>
              <a:t>background</a:t>
            </a:r>
            <a:r>
              <a:rPr lang="pt-PT" sz="2400" dirty="0" smtClean="0"/>
              <a:t> cultural. Há também o caso de “gíria técnica” – i.e. linguagem técnica, apenas percebida por determinados grupos.</a:t>
            </a:r>
          </a:p>
          <a:p>
            <a:pPr marL="342900" indent="-342900"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algn="ctr"/>
            <a:r>
              <a:rPr lang="en-US" dirty="0" smtClean="0"/>
              <a:t>Como </a:t>
            </a:r>
            <a:r>
              <a:rPr lang="en-US" dirty="0" err="1" smtClean="0"/>
              <a:t>ultrapassar</a:t>
            </a:r>
            <a:r>
              <a:rPr lang="en-US" dirty="0" smtClean="0"/>
              <a:t> as</a:t>
            </a:r>
            <a:r>
              <a:rPr lang="en-US" sz="3600" dirty="0" smtClean="0"/>
              <a:t> </a:t>
            </a:r>
            <a:r>
              <a:rPr lang="en-US" sz="3600" dirty="0" err="1" smtClean="0"/>
              <a:t>Barreiras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05800" y="6400800"/>
            <a:ext cx="685800" cy="261610"/>
          </a:xfrm>
          <a:prstGeom prst="rect">
            <a:avLst/>
          </a:prstGeom>
          <a:noFill/>
        </p:spPr>
        <p:txBody>
          <a:bodyPr wrap="square" rtlCol="0">
            <a:spAutoFit/>
          </a:bodyPr>
          <a:lstStyle/>
          <a:p>
            <a:r>
              <a:rPr lang="en-US" sz="1100" dirty="0" smtClean="0"/>
              <a:t>14 - 15</a:t>
            </a:r>
            <a:endParaRPr lang="en-US" sz="1100" dirty="0"/>
          </a:p>
        </p:txBody>
      </p:sp>
      <p:sp>
        <p:nvSpPr>
          <p:cNvPr id="8"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457200" indent="-457200" algn="just">
              <a:buFont typeface="Arial" panose="020B0604020202020204" pitchFamily="34" charset="0"/>
              <a:buChar char="•"/>
            </a:pPr>
            <a:r>
              <a:rPr lang="pt-PT" sz="2400" dirty="0"/>
              <a:t>Utilizar o </a:t>
            </a:r>
            <a:r>
              <a:rPr lang="pt-PT" sz="2400" b="1" i="1" dirty="0"/>
              <a:t>feedback</a:t>
            </a:r>
            <a:r>
              <a:rPr lang="pt-PT" sz="2400" dirty="0"/>
              <a:t> para confirmar se o </a:t>
            </a:r>
            <a:r>
              <a:rPr lang="pt-PT" sz="2400" dirty="0" smtClean="0"/>
              <a:t>recetor </a:t>
            </a:r>
            <a:r>
              <a:rPr lang="pt-PT" sz="2400" dirty="0"/>
              <a:t>percebeu</a:t>
            </a:r>
            <a:r>
              <a:rPr lang="pt-PT" sz="2400" dirty="0" smtClean="0"/>
              <a:t>.</a:t>
            </a:r>
          </a:p>
          <a:p>
            <a:pPr marL="457200" indent="-457200" algn="just">
              <a:buFont typeface="Arial" panose="020B0604020202020204" pitchFamily="34" charset="0"/>
              <a:buChar char="•"/>
            </a:pPr>
            <a:endParaRPr lang="pt-PT" sz="2400" dirty="0"/>
          </a:p>
          <a:p>
            <a:pPr marL="457200" indent="-457200" algn="just">
              <a:buFont typeface="Arial" panose="020B0604020202020204" pitchFamily="34" charset="0"/>
              <a:buChar char="•"/>
            </a:pPr>
            <a:r>
              <a:rPr lang="pt-PT" sz="2400" b="1" dirty="0"/>
              <a:t>Simplificar</a:t>
            </a:r>
            <a:r>
              <a:rPr lang="pt-PT" sz="2400" dirty="0"/>
              <a:t> a linguagem, </a:t>
            </a:r>
            <a:r>
              <a:rPr lang="pt-PT" sz="2400" b="1" dirty="0"/>
              <a:t>adequando</a:t>
            </a:r>
            <a:r>
              <a:rPr lang="pt-PT" sz="2400" dirty="0"/>
              <a:t>-a às características da audiência</a:t>
            </a:r>
            <a:r>
              <a:rPr lang="pt-PT" sz="2400" dirty="0" smtClean="0"/>
              <a:t>.</a:t>
            </a:r>
          </a:p>
          <a:p>
            <a:pPr marL="457200" indent="-457200" algn="just">
              <a:buFont typeface="Arial" panose="020B0604020202020204" pitchFamily="34" charset="0"/>
              <a:buChar char="•"/>
            </a:pPr>
            <a:endParaRPr lang="pt-PT" sz="2400" dirty="0"/>
          </a:p>
          <a:p>
            <a:pPr marL="457200" indent="-457200" algn="just">
              <a:buFont typeface="Arial" panose="020B0604020202020204" pitchFamily="34" charset="0"/>
              <a:buChar char="•"/>
            </a:pPr>
            <a:r>
              <a:rPr lang="pt-PT" sz="2400" b="1" dirty="0"/>
              <a:t>Ouvir </a:t>
            </a:r>
            <a:r>
              <a:rPr lang="pt-PT" sz="2400" b="1" dirty="0" smtClean="0"/>
              <a:t>ativamente</a:t>
            </a:r>
            <a:r>
              <a:rPr lang="pt-PT" sz="2400" dirty="0"/>
              <a:t>, </a:t>
            </a:r>
            <a:r>
              <a:rPr lang="pt-PT" sz="2400" dirty="0" smtClean="0"/>
              <a:t>sem fazer julgamentos prematuros.</a:t>
            </a:r>
            <a:endParaRPr lang="pt-P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14-3</a:t>
            </a:r>
            <a:br>
              <a:rPr lang="en-US" sz="3600" dirty="0" smtClean="0"/>
            </a:br>
            <a:r>
              <a:rPr lang="en-US" dirty="0" err="1" smtClean="0"/>
              <a:t>comportamentos</a:t>
            </a:r>
            <a:r>
              <a:rPr lang="en-US" dirty="0" smtClean="0"/>
              <a:t> de </a:t>
            </a:r>
            <a:r>
              <a:rPr lang="en-US" dirty="0" err="1" smtClean="0"/>
              <a:t>escuta</a:t>
            </a:r>
            <a:r>
              <a:rPr lang="en-US" dirty="0" smtClean="0"/>
              <a:t> </a:t>
            </a:r>
            <a:r>
              <a:rPr lang="en-US" dirty="0" err="1" smtClean="0"/>
              <a:t>ativa</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82000" y="6477000"/>
            <a:ext cx="762000" cy="261610"/>
          </a:xfrm>
          <a:prstGeom prst="rect">
            <a:avLst/>
          </a:prstGeom>
          <a:noFill/>
        </p:spPr>
        <p:txBody>
          <a:bodyPr wrap="square" rtlCol="0">
            <a:spAutoFit/>
          </a:bodyPr>
          <a:lstStyle/>
          <a:p>
            <a:r>
              <a:rPr lang="en-US" sz="1100" dirty="0" smtClean="0"/>
              <a:t>14 - 17</a:t>
            </a:r>
            <a:endParaRPr lang="en-US" sz="1100" dirty="0"/>
          </a:p>
        </p:txBody>
      </p:sp>
      <p:pic>
        <p:nvPicPr>
          <p:cNvPr id="2" name="Picture 1"/>
          <p:cNvPicPr>
            <a:picLocks noChangeAspect="1"/>
          </p:cNvPicPr>
          <p:nvPr/>
        </p:nvPicPr>
        <p:blipFill>
          <a:blip r:embed="rId3"/>
          <a:stretch>
            <a:fillRect/>
          </a:stretch>
        </p:blipFill>
        <p:spPr>
          <a:xfrm>
            <a:off x="0" y="1447800"/>
            <a:ext cx="9144000" cy="476619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dirty="0" err="1" smtClean="0"/>
              <a:t>Comunicação</a:t>
            </a:r>
            <a:r>
              <a:rPr lang="en-US" dirty="0" smtClean="0"/>
              <a:t> formal e informal</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718131" cy="261610"/>
          </a:xfrm>
          <a:prstGeom prst="rect">
            <a:avLst/>
          </a:prstGeom>
          <a:noFill/>
        </p:spPr>
        <p:txBody>
          <a:bodyPr wrap="square" rtlCol="0">
            <a:spAutoFit/>
          </a:bodyPr>
          <a:lstStyle/>
          <a:p>
            <a:r>
              <a:rPr lang="en-US" sz="1100" dirty="0" smtClean="0"/>
              <a:t>14 - 18</a:t>
            </a:r>
            <a:endParaRPr lang="en-US" sz="1100" dirty="0"/>
          </a:p>
        </p:txBody>
      </p:sp>
      <p:sp>
        <p:nvSpPr>
          <p:cNvPr id="7"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b="1" dirty="0" smtClean="0"/>
              <a:t>Comunicação formal</a:t>
            </a:r>
            <a:endParaRPr lang="pt-PT" sz="2400" dirty="0" smtClean="0"/>
          </a:p>
          <a:p>
            <a:pPr algn="just">
              <a:lnSpc>
                <a:spcPct val="90000"/>
              </a:lnSpc>
            </a:pPr>
            <a:endParaRPr lang="pt-PT" sz="800" dirty="0"/>
          </a:p>
          <a:p>
            <a:pPr indent="438150" algn="just">
              <a:lnSpc>
                <a:spcPct val="90000"/>
              </a:lnSpc>
            </a:pPr>
            <a:r>
              <a:rPr lang="pt-PT" sz="2400" dirty="0" smtClean="0"/>
              <a:t>Comunicação definida pela estrutura da organização.</a:t>
            </a:r>
          </a:p>
          <a:p>
            <a:pPr marL="285750" indent="-285750" algn="just">
              <a:lnSpc>
                <a:spcPct val="90000"/>
              </a:lnSpc>
              <a:buFont typeface="Arial" panose="020B0604020202020204" pitchFamily="34" charset="0"/>
              <a:buChar char="•"/>
            </a:pPr>
            <a:endParaRPr lang="pt-PT" sz="3600" dirty="0" smtClean="0"/>
          </a:p>
          <a:p>
            <a:pPr marL="457200" indent="-457200" algn="just">
              <a:lnSpc>
                <a:spcPct val="90000"/>
              </a:lnSpc>
              <a:buFont typeface="Arial" panose="020B0604020202020204" pitchFamily="34" charset="0"/>
              <a:buChar char="•"/>
            </a:pPr>
            <a:r>
              <a:rPr lang="pt-PT" sz="2400" b="1" dirty="0" smtClean="0"/>
              <a:t>Comunicação informal</a:t>
            </a:r>
          </a:p>
          <a:p>
            <a:pPr marL="457200" indent="-457200" algn="just">
              <a:lnSpc>
                <a:spcPct val="90000"/>
              </a:lnSpc>
              <a:buFont typeface="Arial" panose="020B0604020202020204" pitchFamily="34" charset="0"/>
              <a:buChar char="•"/>
            </a:pPr>
            <a:endParaRPr lang="pt-PT" sz="800" b="1" dirty="0"/>
          </a:p>
          <a:p>
            <a:pPr marL="438150" algn="just">
              <a:lnSpc>
                <a:spcPct val="90000"/>
              </a:lnSpc>
            </a:pPr>
            <a:r>
              <a:rPr lang="pt-PT" sz="2400" dirty="0" smtClean="0"/>
              <a:t>Comunicação não prevista pela estrutura hierárquica da organização.</a:t>
            </a:r>
            <a:endParaRPr lang="pt-PT"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723900" y="76200"/>
            <a:ext cx="7772400" cy="1143000"/>
          </a:xfrm>
        </p:spPr>
        <p:txBody>
          <a:bodyPr>
            <a:normAutofit/>
          </a:bodyPr>
          <a:lstStyle/>
          <a:p>
            <a:pPr algn="ctr"/>
            <a:r>
              <a:rPr lang="en-US" sz="3600" dirty="0" err="1" smtClean="0"/>
              <a:t>Direção</a:t>
            </a:r>
            <a:r>
              <a:rPr lang="en-US" sz="3600" dirty="0" smtClean="0"/>
              <a:t> da </a:t>
            </a:r>
            <a:r>
              <a:rPr lang="en-US" sz="3600" dirty="0" err="1" smtClean="0"/>
              <a:t>Comunicação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6" name="TextBox 5"/>
          <p:cNvSpPr txBox="1"/>
          <p:nvPr/>
        </p:nvSpPr>
        <p:spPr>
          <a:xfrm>
            <a:off x="8305800" y="6596390"/>
            <a:ext cx="838200" cy="261610"/>
          </a:xfrm>
          <a:prstGeom prst="rect">
            <a:avLst/>
          </a:prstGeom>
          <a:noFill/>
        </p:spPr>
        <p:txBody>
          <a:bodyPr wrap="square" rtlCol="0">
            <a:spAutoFit/>
          </a:bodyPr>
          <a:lstStyle/>
          <a:p>
            <a:r>
              <a:rPr lang="en-US" sz="1100" dirty="0" smtClean="0"/>
              <a:t>14  -  19 </a:t>
            </a:r>
            <a:endParaRPr lang="en-US" sz="1100" dirty="0"/>
          </a:p>
        </p:txBody>
      </p:sp>
      <p:sp>
        <p:nvSpPr>
          <p:cNvPr id="7" name="Rectangle 3"/>
          <p:cNvSpPr txBox="1">
            <a:spLocks/>
          </p:cNvSpPr>
          <p:nvPr/>
        </p:nvSpPr>
        <p:spPr bwMode="auto">
          <a:xfrm>
            <a:off x="495300" y="1905000"/>
            <a:ext cx="8229600" cy="3840163"/>
          </a:xfrm>
          <a:prstGeom prst="rect">
            <a:avLst/>
          </a:prstGeom>
          <a:noFill/>
          <a:ln w="9525">
            <a:noFill/>
            <a:miter lim="800000"/>
            <a:headEnd/>
            <a:tailEnd/>
          </a:ln>
        </p:spPr>
        <p:txBody>
          <a:bodyPr/>
          <a:lstStyle/>
          <a:p>
            <a:pPr marL="457200" indent="-457200" algn="just" eaLnBrk="0" hangingPunct="0">
              <a:spcBef>
                <a:spcPct val="20000"/>
              </a:spcBef>
              <a:buFont typeface="Arial" panose="020B0604020202020204" pitchFamily="34" charset="0"/>
              <a:buChar char="•"/>
            </a:pPr>
            <a:r>
              <a:rPr lang="pt-PT" sz="2800" b="1" dirty="0" smtClean="0"/>
              <a:t>Comunicação descendente</a:t>
            </a:r>
          </a:p>
          <a:p>
            <a:pPr indent="438150" algn="just" eaLnBrk="0" hangingPunct="0">
              <a:spcBef>
                <a:spcPct val="20000"/>
              </a:spcBef>
            </a:pPr>
            <a:r>
              <a:rPr lang="pt-PT" sz="2400" dirty="0" smtClean="0"/>
              <a:t>Comunicação dos gestores para os subordinados. </a:t>
            </a:r>
          </a:p>
          <a:p>
            <a:pPr algn="just" eaLnBrk="0" hangingPunct="0">
              <a:spcBef>
                <a:spcPct val="20000"/>
              </a:spcBef>
            </a:pPr>
            <a:endParaRPr lang="pt-PT" sz="2400" dirty="0"/>
          </a:p>
          <a:p>
            <a:pPr indent="438150" algn="just" eaLnBrk="0" hangingPunct="0">
              <a:spcBef>
                <a:spcPct val="20000"/>
              </a:spcBef>
            </a:pPr>
            <a:r>
              <a:rPr lang="pt-PT" sz="2400" u="sng" dirty="0" smtClean="0"/>
              <a:t>Exemplo</a:t>
            </a:r>
            <a:r>
              <a:rPr lang="pt-PT" sz="2400" dirty="0" smtClean="0"/>
              <a:t>:</a:t>
            </a:r>
          </a:p>
          <a:p>
            <a:pPr marL="342900" indent="-342900" algn="just" eaLnBrk="0" hangingPunct="0">
              <a:spcBef>
                <a:spcPct val="20000"/>
              </a:spcBef>
              <a:buFont typeface="Arial" charset="0"/>
              <a:buChar char="•"/>
            </a:pPr>
            <a:endParaRPr lang="pt-PT" sz="800" dirty="0" smtClean="0"/>
          </a:p>
          <a:p>
            <a:pPr marL="438150" algn="just" eaLnBrk="0" hangingPunct="0">
              <a:spcBef>
                <a:spcPct val="20000"/>
              </a:spcBef>
            </a:pPr>
            <a:r>
              <a:rPr lang="pt-PT" sz="2400" b="1" dirty="0"/>
              <a:t>Reuniões gerais informais – </a:t>
            </a:r>
            <a:r>
              <a:rPr lang="pt-PT" sz="2400" dirty="0"/>
              <a:t>reuniões abertas a todos, onde a informação é transmitida e alguns assuntos podem ser debatidos. Também pode ser uma forma de juntar os empregados para celebrar algo.</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990600" cy="261610"/>
          </a:xfrm>
          <a:prstGeom prst="rect">
            <a:avLst/>
          </a:prstGeom>
          <a:noFill/>
        </p:spPr>
        <p:txBody>
          <a:bodyPr wrap="square" rtlCol="0">
            <a:spAutoFit/>
          </a:bodyPr>
          <a:lstStyle/>
          <a:p>
            <a:r>
              <a:rPr lang="en-US" sz="1100" dirty="0" smtClean="0"/>
              <a:t>14 - 20</a:t>
            </a:r>
            <a:endParaRPr lang="en-US" sz="1100" dirty="0"/>
          </a:p>
        </p:txBody>
      </p:sp>
      <p:sp>
        <p:nvSpPr>
          <p:cNvPr id="7" name="Rectangle 2"/>
          <p:cNvSpPr>
            <a:spLocks noGrp="1" noChangeArrowheads="1"/>
          </p:cNvSpPr>
          <p:nvPr>
            <p:ph type="title"/>
          </p:nvPr>
        </p:nvSpPr>
        <p:spPr>
          <a:xfrm>
            <a:off x="723900" y="76200"/>
            <a:ext cx="7772400" cy="1143000"/>
          </a:xfrm>
        </p:spPr>
        <p:txBody>
          <a:bodyPr>
            <a:normAutofit fontScale="90000"/>
          </a:bodyPr>
          <a:lstStyle/>
          <a:p>
            <a:pPr algn="ctr"/>
            <a:r>
              <a:rPr lang="en-US" sz="3600" dirty="0" err="1" smtClean="0"/>
              <a:t>Direção</a:t>
            </a:r>
            <a:r>
              <a:rPr lang="en-US" sz="3600" dirty="0" smtClean="0"/>
              <a:t> da </a:t>
            </a:r>
            <a:r>
              <a:rPr lang="en-US" sz="3600" dirty="0" err="1" smtClean="0"/>
              <a:t>Comunicação</a:t>
            </a:r>
            <a:r>
              <a:rPr lang="en-US" sz="3600" dirty="0" smtClean="0"/>
              <a:t> (cont.)</a:t>
            </a:r>
            <a:endParaRPr lang="en-US" sz="3600" dirty="0" smtClean="0">
              <a:latin typeface="Calibri" pitchFamily="34" charset="0"/>
            </a:endParaRPr>
          </a:p>
        </p:txBody>
      </p:sp>
      <p:sp>
        <p:nvSpPr>
          <p:cNvPr id="9" name="Rectangle 3"/>
          <p:cNvSpPr txBox="1">
            <a:spLocks/>
          </p:cNvSpPr>
          <p:nvPr/>
        </p:nvSpPr>
        <p:spPr bwMode="auto">
          <a:xfrm>
            <a:off x="395287" y="2133600"/>
            <a:ext cx="8229600" cy="3611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Comunicação ascendente – </a:t>
            </a:r>
            <a:r>
              <a:rPr lang="pt-PT" sz="2400" dirty="0" smtClean="0"/>
              <a:t>comunicação dos subordinados para os superiores.</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Comunicação lateral – </a:t>
            </a:r>
            <a:r>
              <a:rPr lang="pt-PT" sz="2400" dirty="0" smtClean="0"/>
              <a:t>comunicação entre empregados do mesmo nível hierárquico.</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Comunicação diagonal - </a:t>
            </a:r>
            <a:r>
              <a:rPr lang="pt-PT" sz="2400" dirty="0" smtClean="0"/>
              <a:t>comunicação que cria atalhos entre áreas de trabalho e níveis hierárquicos.</a:t>
            </a:r>
          </a:p>
          <a:p>
            <a:pPr marL="342900" indent="-34290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
            <a:ext cx="7772400" cy="1143000"/>
          </a:xfrm>
        </p:spPr>
        <p:txBody>
          <a:bodyPr/>
          <a:lstStyle/>
          <a:p>
            <a:pPr algn="ctr"/>
            <a:r>
              <a:rPr lang="en-US" b="1" dirty="0" err="1" smtClean="0">
                <a:latin typeface="Arial" pitchFamily="34" charset="0"/>
                <a:cs typeface="Arial" pitchFamily="34" charset="0"/>
              </a:rPr>
              <a:t>objetivos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640080" y="1295400"/>
            <a:ext cx="7772400" cy="4648200"/>
          </a:xfrm>
        </p:spPr>
        <p:txBody>
          <a:bodyPr>
            <a:normAutofit fontScale="62500" lnSpcReduction="20000"/>
          </a:bodyPr>
          <a:lstStyle/>
          <a:p>
            <a:pPr marL="450850" indent="-382588" algn="just">
              <a:buFont typeface="+mj-lt"/>
              <a:buAutoNum type="arabicPeriod"/>
            </a:pPr>
            <a:r>
              <a:rPr lang="pt-PT" sz="3800" b="1" dirty="0">
                <a:latin typeface="Arial" panose="020B0604020202020204" pitchFamily="34" charset="0"/>
                <a:cs typeface="Arial" panose="020B0604020202020204" pitchFamily="34" charset="0"/>
              </a:rPr>
              <a:t>Definir </a:t>
            </a:r>
            <a:r>
              <a:rPr lang="pt-PT" sz="3800" dirty="0">
                <a:latin typeface="Arial" panose="020B0604020202020204" pitchFamily="34" charset="0"/>
                <a:cs typeface="Arial" panose="020B0604020202020204" pitchFamily="34" charset="0"/>
              </a:rPr>
              <a:t>a natureza e a função da comunicação</a:t>
            </a:r>
            <a:r>
              <a:rPr lang="pt-PT" sz="3800" dirty="0" smtClean="0">
                <a:latin typeface="Arial" panose="020B0604020202020204" pitchFamily="34" charset="0"/>
                <a:cs typeface="Arial" panose="020B0604020202020204" pitchFamily="34" charset="0"/>
              </a:rPr>
              <a:t>.</a:t>
            </a:r>
          </a:p>
          <a:p>
            <a:pPr marL="450850" indent="-382588" algn="just">
              <a:buFont typeface="+mj-lt"/>
              <a:buAutoNum type="arabicPeriod"/>
            </a:pPr>
            <a:endParaRPr lang="pt-PT" sz="1300" dirty="0">
              <a:latin typeface="Arial" panose="020B0604020202020204" pitchFamily="34" charset="0"/>
              <a:cs typeface="Arial" panose="020B0604020202020204" pitchFamily="34" charset="0"/>
            </a:endParaRPr>
          </a:p>
          <a:p>
            <a:pPr marL="450850" indent="-382588" algn="just">
              <a:buFont typeface="+mj-lt"/>
              <a:buAutoNum type="arabicPeriod"/>
            </a:pPr>
            <a:r>
              <a:rPr lang="pt-PT" sz="3800" b="1" dirty="0">
                <a:latin typeface="Arial" panose="020B0604020202020204" pitchFamily="34" charset="0"/>
                <a:cs typeface="Arial" panose="020B0604020202020204" pitchFamily="34" charset="0"/>
              </a:rPr>
              <a:t>Comparar </a:t>
            </a:r>
            <a:r>
              <a:rPr lang="pt-PT" sz="3800" dirty="0">
                <a:latin typeface="Arial" panose="020B0604020202020204" pitchFamily="34" charset="0"/>
                <a:cs typeface="Arial" panose="020B0604020202020204" pitchFamily="34" charset="0"/>
              </a:rPr>
              <a:t>e contrastar métodos de comunicação interpessoal</a:t>
            </a:r>
            <a:r>
              <a:rPr lang="pt-PT" sz="3800" dirty="0" smtClean="0">
                <a:latin typeface="Arial" panose="020B0604020202020204" pitchFamily="34" charset="0"/>
                <a:cs typeface="Arial" panose="020B0604020202020204" pitchFamily="34" charset="0"/>
              </a:rPr>
              <a:t>.</a:t>
            </a:r>
          </a:p>
          <a:p>
            <a:pPr marL="450850" indent="-382588" algn="just">
              <a:buFont typeface="+mj-lt"/>
              <a:buAutoNum type="arabicPeriod"/>
            </a:pPr>
            <a:endParaRPr lang="pt-PT" sz="1300" dirty="0">
              <a:latin typeface="Arial" panose="020B0604020202020204" pitchFamily="34" charset="0"/>
              <a:cs typeface="Arial" panose="020B0604020202020204" pitchFamily="34" charset="0"/>
            </a:endParaRPr>
          </a:p>
          <a:p>
            <a:pPr marL="450850" indent="-382588" algn="just">
              <a:buFont typeface="+mj-lt"/>
              <a:buAutoNum type="arabicPeriod"/>
            </a:pPr>
            <a:r>
              <a:rPr lang="pt-PT" sz="3800" b="1" dirty="0">
                <a:latin typeface="Arial" panose="020B0604020202020204" pitchFamily="34" charset="0"/>
                <a:cs typeface="Arial" panose="020B0604020202020204" pitchFamily="34" charset="0"/>
              </a:rPr>
              <a:t>Identificar </a:t>
            </a:r>
            <a:r>
              <a:rPr lang="pt-PT" sz="3800" dirty="0">
                <a:latin typeface="Arial" panose="020B0604020202020204" pitchFamily="34" charset="0"/>
                <a:cs typeface="Arial" panose="020B0604020202020204" pitchFamily="34" charset="0"/>
              </a:rPr>
              <a:t>barreiras para uma comunicação interpessoal eficaz e como as ultrapassar</a:t>
            </a:r>
            <a:r>
              <a:rPr lang="pt-PT" sz="3800" dirty="0" smtClean="0">
                <a:latin typeface="Arial" panose="020B0604020202020204" pitchFamily="34" charset="0"/>
                <a:cs typeface="Arial" panose="020B0604020202020204" pitchFamily="34" charset="0"/>
              </a:rPr>
              <a:t>.</a:t>
            </a:r>
          </a:p>
          <a:p>
            <a:pPr marL="450850" indent="-382588" algn="just">
              <a:buFont typeface="+mj-lt"/>
              <a:buAutoNum type="arabicPeriod"/>
            </a:pPr>
            <a:endParaRPr lang="pt-PT" sz="1300" dirty="0">
              <a:latin typeface="Arial" panose="020B0604020202020204" pitchFamily="34" charset="0"/>
              <a:cs typeface="Arial" panose="020B0604020202020204" pitchFamily="34" charset="0"/>
            </a:endParaRPr>
          </a:p>
          <a:p>
            <a:pPr marL="401638" indent="-333375" algn="just">
              <a:buFont typeface="+mj-lt"/>
              <a:buAutoNum type="arabicPeriod"/>
            </a:pPr>
            <a:r>
              <a:rPr lang="pt-PT" sz="3800" b="1" dirty="0">
                <a:latin typeface="Arial" panose="020B0604020202020204" pitchFamily="34" charset="0"/>
                <a:cs typeface="Arial" panose="020B0604020202020204" pitchFamily="34" charset="0"/>
              </a:rPr>
              <a:t>Explicar </a:t>
            </a:r>
            <a:r>
              <a:rPr lang="pt-PT" sz="3800" dirty="0">
                <a:latin typeface="Arial" panose="020B0604020202020204" pitchFamily="34" charset="0"/>
                <a:cs typeface="Arial" panose="020B0604020202020204" pitchFamily="34" charset="0"/>
              </a:rPr>
              <a:t>como a comunicação se pode processar mais eficazmente nas organizações</a:t>
            </a:r>
            <a:r>
              <a:rPr lang="pt-PT" sz="3800" dirty="0" smtClean="0">
                <a:latin typeface="Arial" panose="020B0604020202020204" pitchFamily="34" charset="0"/>
                <a:cs typeface="Arial" panose="020B0604020202020204" pitchFamily="34" charset="0"/>
              </a:rPr>
              <a:t>.</a:t>
            </a:r>
          </a:p>
          <a:p>
            <a:pPr marL="401638" indent="-333375" algn="just">
              <a:buFont typeface="+mj-lt"/>
              <a:buAutoNum type="arabicPeriod"/>
            </a:pPr>
            <a:endParaRPr lang="pt-PT" sz="1300" dirty="0">
              <a:latin typeface="Arial" panose="020B0604020202020204" pitchFamily="34" charset="0"/>
              <a:cs typeface="Arial" panose="020B0604020202020204" pitchFamily="34" charset="0"/>
            </a:endParaRPr>
          </a:p>
          <a:p>
            <a:pPr marL="401638" indent="-333375" algn="just">
              <a:buFont typeface="+mj-lt"/>
              <a:buAutoNum type="arabicPeriod"/>
            </a:pPr>
            <a:r>
              <a:rPr lang="pt-PT" sz="3800" b="1" dirty="0">
                <a:latin typeface="Arial" panose="020B0604020202020204" pitchFamily="34" charset="0"/>
                <a:cs typeface="Arial" panose="020B0604020202020204" pitchFamily="34" charset="0"/>
              </a:rPr>
              <a:t>Descrever </a:t>
            </a:r>
            <a:r>
              <a:rPr lang="pt-PT" sz="3800" dirty="0">
                <a:latin typeface="Arial" panose="020B0604020202020204" pitchFamily="34" charset="0"/>
                <a:cs typeface="Arial" panose="020B0604020202020204" pitchFamily="34" charset="0"/>
              </a:rPr>
              <a:t>como a tecnologia afeta a comunicação nas organizações</a:t>
            </a:r>
            <a:r>
              <a:rPr lang="pt-PT" sz="3800" dirty="0" smtClean="0">
                <a:latin typeface="Arial" panose="020B0604020202020204" pitchFamily="34" charset="0"/>
                <a:cs typeface="Arial" panose="020B0604020202020204" pitchFamily="34" charset="0"/>
              </a:rPr>
              <a:t>.</a:t>
            </a:r>
          </a:p>
          <a:p>
            <a:pPr marL="401638" indent="-333375" algn="just">
              <a:buFont typeface="+mj-lt"/>
              <a:buAutoNum type="arabicPeriod"/>
            </a:pPr>
            <a:endParaRPr lang="pt-PT" sz="1100" dirty="0">
              <a:latin typeface="Arial" panose="020B0604020202020204" pitchFamily="34" charset="0"/>
              <a:cs typeface="Arial" panose="020B0604020202020204" pitchFamily="34" charset="0"/>
            </a:endParaRPr>
          </a:p>
          <a:p>
            <a:pPr marL="401638" indent="-333375" algn="just">
              <a:buFont typeface="+mj-lt"/>
              <a:buAutoNum type="arabicPeriod"/>
            </a:pPr>
            <a:r>
              <a:rPr lang="pt-PT" sz="3800" b="1" dirty="0">
                <a:latin typeface="Arial" panose="020B0604020202020204" pitchFamily="34" charset="0"/>
                <a:cs typeface="Arial" panose="020B0604020202020204" pitchFamily="34" charset="0"/>
              </a:rPr>
              <a:t>Discutir  </a:t>
            </a:r>
            <a:r>
              <a:rPr lang="pt-PT" sz="3800" dirty="0">
                <a:latin typeface="Arial" panose="020B0604020202020204" pitchFamily="34" charset="0"/>
                <a:cs typeface="Arial" panose="020B0604020202020204" pitchFamily="34" charset="0"/>
              </a:rPr>
              <a:t>tópicos atuais sobre a comunicação</a:t>
            </a:r>
            <a:r>
              <a:rPr lang="pt-PT" sz="3800" dirty="0" smtClean="0">
                <a:latin typeface="Arial" panose="020B0604020202020204" pitchFamily="34" charset="0"/>
                <a:cs typeface="Arial" panose="020B0604020202020204" pitchFamily="34" charset="0"/>
              </a:rPr>
              <a:t>.</a:t>
            </a:r>
            <a:endParaRPr lang="pt-PT" sz="3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latin typeface="Arial" pitchFamily="34" charset="0"/>
                <a:cs typeface="Arial" pitchFamily="34" charset="0"/>
              </a:rPr>
              <a:t>Copyright © 2016 Pearson Education, Inc.</a:t>
            </a:r>
            <a:endParaRPr lang="en-US" dirty="0">
              <a:latin typeface="Arial" pitchFamily="34" charset="0"/>
              <a:cs typeface="Arial" pitchFamily="34" charset="0"/>
            </a:endParaRPr>
          </a:p>
        </p:txBody>
      </p:sp>
      <p:sp>
        <p:nvSpPr>
          <p:cNvPr id="5" name="TextBox 4"/>
          <p:cNvSpPr txBox="1"/>
          <p:nvPr/>
        </p:nvSpPr>
        <p:spPr>
          <a:xfrm>
            <a:off x="8382000" y="6553200"/>
            <a:ext cx="762000" cy="261610"/>
          </a:xfrm>
          <a:prstGeom prst="rect">
            <a:avLst/>
          </a:prstGeom>
          <a:noFill/>
        </p:spPr>
        <p:txBody>
          <a:bodyPr wrap="square" rtlCol="0">
            <a:spAutoFit/>
          </a:bodyPr>
          <a:lstStyle/>
          <a:p>
            <a:r>
              <a:rPr lang="en-US" sz="1100" dirty="0" smtClean="0"/>
              <a:t>14 - 2</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dirty="0" err="1" smtClean="0"/>
              <a:t>Redes</a:t>
            </a:r>
            <a:r>
              <a:rPr lang="en-US" dirty="0" smtClean="0"/>
              <a:t> de </a:t>
            </a:r>
            <a:r>
              <a:rPr lang="en-US" dirty="0" err="1" smtClean="0"/>
              <a:t>comunicação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870531" cy="261610"/>
          </a:xfrm>
          <a:prstGeom prst="rect">
            <a:avLst/>
          </a:prstGeom>
          <a:noFill/>
        </p:spPr>
        <p:txBody>
          <a:bodyPr wrap="square" rtlCol="0">
            <a:spAutoFit/>
          </a:bodyPr>
          <a:lstStyle/>
          <a:p>
            <a:r>
              <a:rPr lang="en-US" sz="1100" dirty="0" smtClean="0"/>
              <a:t>14 - 21</a:t>
            </a:r>
            <a:endParaRPr lang="en-US" sz="1100" dirty="0"/>
          </a:p>
        </p:txBody>
      </p:sp>
      <p:sp>
        <p:nvSpPr>
          <p:cNvPr id="7"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Redes de comunicação – </a:t>
            </a:r>
            <a:r>
              <a:rPr lang="pt-PT" sz="2400" dirty="0" smtClean="0"/>
              <a:t>variedade de padrões de comunicação vertical e horizontal.</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Rede de comunicação informal </a:t>
            </a:r>
            <a:r>
              <a:rPr lang="pt-PT" sz="2400" dirty="0" smtClean="0"/>
              <a:t>(</a:t>
            </a:r>
            <a:r>
              <a:rPr lang="pt-PT" sz="2400" i="1" dirty="0" err="1" smtClean="0"/>
              <a:t>grapevine</a:t>
            </a:r>
            <a:r>
              <a:rPr lang="pt-PT" sz="2400" dirty="0" smtClean="0"/>
              <a:t>) – conversas de corredor (radio-alcatifa), não previstas por mecanismos organizacionais.</a:t>
            </a:r>
            <a:endParaRPr lang="pt-PT"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Autofit/>
          </a:bodyPr>
          <a:lstStyle/>
          <a:p>
            <a:pPr algn="ctr"/>
            <a:r>
              <a:rPr lang="en-US" sz="2800" dirty="0" err="1" smtClean="0">
                <a:latin typeface="Arial" pitchFamily="34" charset="0"/>
                <a:cs typeface="Arial" pitchFamily="34" charset="0"/>
              </a:rPr>
              <a:t>figura</a:t>
            </a:r>
            <a:r>
              <a:rPr lang="en-US" sz="2800" dirty="0" smtClean="0">
                <a:latin typeface="Arial" pitchFamily="34" charset="0"/>
                <a:cs typeface="Arial" pitchFamily="34" charset="0"/>
              </a:rPr>
              <a:t> 14-4</a:t>
            </a:r>
            <a:br>
              <a:rPr lang="en-US" sz="2800" dirty="0" smtClean="0">
                <a:latin typeface="Arial" pitchFamily="34" charset="0"/>
                <a:cs typeface="Arial" pitchFamily="34" charset="0"/>
              </a:rPr>
            </a:b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redes</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comunicação</a:t>
            </a:r>
            <a:endParaRPr lang="en-US" sz="2800" dirty="0" smtClean="0">
              <a:latin typeface="Arial" pitchFamily="34" charset="0"/>
              <a:cs typeface="Arial" pitchFamily="34" charset="0"/>
            </a:endParaRPr>
          </a:p>
        </p:txBody>
      </p:sp>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458200" y="6488668"/>
            <a:ext cx="685800" cy="246221"/>
          </a:xfrm>
          <a:prstGeom prst="rect">
            <a:avLst/>
          </a:prstGeom>
          <a:noFill/>
        </p:spPr>
        <p:txBody>
          <a:bodyPr wrap="square" rtlCol="0">
            <a:spAutoFit/>
          </a:bodyPr>
          <a:lstStyle/>
          <a:p>
            <a:r>
              <a:rPr lang="en-US" sz="1000" dirty="0" smtClean="0"/>
              <a:t>14 - 22</a:t>
            </a:r>
            <a:endParaRPr lang="en-US" sz="1000" dirty="0"/>
          </a:p>
        </p:txBody>
      </p:sp>
      <p:pic>
        <p:nvPicPr>
          <p:cNvPr id="2" name="Picture 1"/>
          <p:cNvPicPr>
            <a:picLocks noChangeAspect="1"/>
          </p:cNvPicPr>
          <p:nvPr/>
        </p:nvPicPr>
        <p:blipFill>
          <a:blip r:embed="rId3"/>
          <a:stretch>
            <a:fillRect/>
          </a:stretch>
        </p:blipFill>
        <p:spPr>
          <a:xfrm>
            <a:off x="0" y="1524000"/>
            <a:ext cx="9144000" cy="4495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algn="ctr"/>
            <a:r>
              <a:rPr lang="en-US" dirty="0" err="1" smtClean="0"/>
              <a:t>Desenho</a:t>
            </a:r>
            <a:r>
              <a:rPr lang="en-US" dirty="0" smtClean="0"/>
              <a:t> dos </a:t>
            </a:r>
            <a:r>
              <a:rPr lang="en-US" dirty="0" err="1" smtClean="0"/>
              <a:t>postos</a:t>
            </a:r>
            <a:r>
              <a:rPr lang="en-US" dirty="0" smtClean="0"/>
              <a:t> de </a:t>
            </a:r>
            <a:r>
              <a:rPr lang="en-US" dirty="0" err="1" smtClean="0"/>
              <a:t>trabalho</a:t>
            </a:r>
            <a:r>
              <a:rPr lang="en-US" dirty="0" smtClean="0"/>
              <a:t> e </a:t>
            </a:r>
            <a:r>
              <a:rPr lang="en-US" dirty="0" err="1" smtClean="0"/>
              <a:t>comunicação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pic>
        <p:nvPicPr>
          <p:cNvPr id="74755" name="Picture 2"/>
          <p:cNvPicPr>
            <a:picLocks noChangeAspect="1" noChangeArrowheads="1"/>
          </p:cNvPicPr>
          <p:nvPr/>
        </p:nvPicPr>
        <p:blipFill>
          <a:blip r:embed="rId3" cstate="print"/>
          <a:srcRect/>
          <a:stretch>
            <a:fillRect/>
          </a:stretch>
        </p:blipFill>
        <p:spPr bwMode="auto">
          <a:xfrm>
            <a:off x="457200" y="1652588"/>
            <a:ext cx="3810000" cy="4025864"/>
          </a:xfrm>
          <a:prstGeom prst="rect">
            <a:avLst/>
          </a:prstGeom>
          <a:noFill/>
          <a:ln w="9525">
            <a:noFill/>
            <a:miter lim="800000"/>
            <a:headEnd/>
            <a:tailEnd/>
          </a:ln>
        </p:spPr>
      </p:pic>
      <p:sp>
        <p:nvSpPr>
          <p:cNvPr id="8" name="TextBox 7"/>
          <p:cNvSpPr txBox="1"/>
          <p:nvPr/>
        </p:nvSpPr>
        <p:spPr>
          <a:xfrm>
            <a:off x="8153400" y="6477000"/>
            <a:ext cx="1175331" cy="261610"/>
          </a:xfrm>
          <a:prstGeom prst="rect">
            <a:avLst/>
          </a:prstGeom>
          <a:noFill/>
        </p:spPr>
        <p:txBody>
          <a:bodyPr wrap="square" rtlCol="0">
            <a:spAutoFit/>
          </a:bodyPr>
          <a:lstStyle/>
          <a:p>
            <a:r>
              <a:rPr lang="en-US" sz="1100" dirty="0" smtClean="0"/>
              <a:t>14 - 23</a:t>
            </a:r>
            <a:endParaRPr lang="en-US" sz="1100" dirty="0"/>
          </a:p>
        </p:txBody>
      </p:sp>
      <p:sp>
        <p:nvSpPr>
          <p:cNvPr id="7" name="Rectangle 3"/>
          <p:cNvSpPr txBox="1">
            <a:spLocks/>
          </p:cNvSpPr>
          <p:nvPr/>
        </p:nvSpPr>
        <p:spPr bwMode="auto">
          <a:xfrm>
            <a:off x="4437681" y="1952746"/>
            <a:ext cx="42672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Espaços abertos </a:t>
            </a:r>
          </a:p>
          <a:p>
            <a:pPr indent="365125" algn="just" eaLnBrk="0" hangingPunct="0">
              <a:spcBef>
                <a:spcPct val="20000"/>
              </a:spcBef>
            </a:pPr>
            <a:r>
              <a:rPr lang="pt-PT" sz="2400" b="1" dirty="0" smtClean="0"/>
              <a:t>(</a:t>
            </a:r>
            <a:r>
              <a:rPr lang="pt-PT" sz="2400" b="1" i="1" dirty="0" smtClean="0"/>
              <a:t>open </a:t>
            </a:r>
            <a:r>
              <a:rPr lang="pt-PT" sz="2400" b="1" i="1" dirty="0" err="1" smtClean="0"/>
              <a:t>space</a:t>
            </a:r>
            <a:r>
              <a:rPr lang="pt-PT" sz="2400" b="1" dirty="0" smtClean="0"/>
              <a:t>)</a:t>
            </a:r>
          </a:p>
          <a:p>
            <a:pPr marL="342900" indent="-342900" algn="just" eaLnBrk="0" hangingPunct="0">
              <a:spcBef>
                <a:spcPct val="20000"/>
              </a:spcBef>
              <a:buFont typeface="Arial" charset="0"/>
              <a:buChar char="•"/>
            </a:pPr>
            <a:endParaRPr lang="pt-PT" sz="800" b="1" dirty="0"/>
          </a:p>
          <a:p>
            <a:pPr marL="365125" algn="just" eaLnBrk="0" hangingPunct="0">
              <a:spcBef>
                <a:spcPct val="20000"/>
              </a:spcBef>
            </a:pPr>
            <a:r>
              <a:rPr lang="pt-PT" sz="2400" dirty="0" smtClean="0"/>
              <a:t>Postos de trabalho com poucas barreiras físicas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a:bodyPr>
          <a:lstStyle/>
          <a:p>
            <a:pPr algn="ctr"/>
            <a:r>
              <a:rPr lang="en-US" dirty="0" err="1" smtClean="0"/>
              <a:t>Tecnologia</a:t>
            </a:r>
            <a:r>
              <a:rPr lang="en-US" dirty="0" smtClean="0"/>
              <a:t> e </a:t>
            </a:r>
            <a:r>
              <a:rPr lang="en-US" dirty="0" err="1" smtClean="0"/>
              <a:t>comunicação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sp>
        <p:nvSpPr>
          <p:cNvPr id="6" name="TextBox 5"/>
          <p:cNvSpPr txBox="1"/>
          <p:nvPr/>
        </p:nvSpPr>
        <p:spPr>
          <a:xfrm>
            <a:off x="8001000" y="6488668"/>
            <a:ext cx="718131" cy="261610"/>
          </a:xfrm>
          <a:prstGeom prst="rect">
            <a:avLst/>
          </a:prstGeom>
          <a:noFill/>
        </p:spPr>
        <p:txBody>
          <a:bodyPr wrap="square" rtlCol="0">
            <a:spAutoFit/>
          </a:bodyPr>
          <a:lstStyle/>
          <a:p>
            <a:r>
              <a:rPr lang="en-US" sz="1100" dirty="0" smtClean="0"/>
              <a:t>14 - 24</a:t>
            </a:r>
            <a:endParaRPr lang="en-US" sz="1100"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Sistemas em rede </a:t>
            </a:r>
            <a:r>
              <a:rPr lang="pt-PT" sz="2400" dirty="0" smtClean="0"/>
              <a:t>– num sistema em rede os </a:t>
            </a:r>
            <a:r>
              <a:rPr lang="pt-PT" sz="2400" u="sng" dirty="0" smtClean="0"/>
              <a:t>computadores duma organização estão ligados uns aos outros</a:t>
            </a:r>
            <a:r>
              <a:rPr lang="pt-PT" sz="2400" dirty="0" smtClean="0"/>
              <a:t>. Os membros da organização podem comunicar e enviar informação, quer estejam ao fundo do corredor ou do outro lado do planeta.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Ligações sem fios </a:t>
            </a:r>
            <a:r>
              <a:rPr lang="pt-PT" sz="2400" dirty="0" smtClean="0"/>
              <a:t>– a comunicação através da </a:t>
            </a:r>
            <a:r>
              <a:rPr lang="pt-PT" sz="2400" u="sng" dirty="0" smtClean="0"/>
              <a:t>tecnologia </a:t>
            </a:r>
            <a:r>
              <a:rPr lang="pt-PT" sz="2400" i="1" u="sng" dirty="0" smtClean="0"/>
              <a:t>wireless</a:t>
            </a:r>
            <a:r>
              <a:rPr lang="pt-PT" sz="2400" dirty="0" smtClean="0"/>
              <a:t> permite melhorar o trabalho dos gestores e dos empregados.</a:t>
            </a:r>
            <a:endParaRPr lang="pt-PT"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dirty="0" err="1" smtClean="0"/>
              <a:t>Tópicos</a:t>
            </a:r>
            <a:r>
              <a:rPr lang="en-US" dirty="0" smtClean="0"/>
              <a:t> </a:t>
            </a:r>
            <a:r>
              <a:rPr lang="en-US" dirty="0" err="1" smtClean="0"/>
              <a:t>atuais</a:t>
            </a:r>
            <a:r>
              <a:rPr lang="en-US" dirty="0" smtClean="0"/>
              <a:t> de </a:t>
            </a:r>
            <a:r>
              <a:rPr lang="en-US" dirty="0" err="1" smtClean="0"/>
              <a:t>comunicação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077200" y="6553200"/>
            <a:ext cx="718131" cy="261610"/>
          </a:xfrm>
          <a:prstGeom prst="rect">
            <a:avLst/>
          </a:prstGeom>
          <a:noFill/>
        </p:spPr>
        <p:txBody>
          <a:bodyPr wrap="square" rtlCol="0">
            <a:spAutoFit/>
          </a:bodyPr>
          <a:lstStyle/>
          <a:p>
            <a:r>
              <a:rPr lang="en-US" sz="1100" dirty="0" smtClean="0"/>
              <a:t>14 - 25</a:t>
            </a:r>
            <a:endParaRPr lang="en-US" sz="1100" dirty="0"/>
          </a:p>
        </p:txBody>
      </p:sp>
      <p:sp>
        <p:nvSpPr>
          <p:cNvPr id="8" name="Rectangle 3"/>
          <p:cNvSpPr txBox="1">
            <a:spLocks/>
          </p:cNvSpPr>
          <p:nvPr/>
        </p:nvSpPr>
        <p:spPr bwMode="auto">
          <a:xfrm>
            <a:off x="495300" y="16383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smtClean="0"/>
              <a:t>Gerir a comunicação na Internet</a:t>
            </a:r>
          </a:p>
          <a:p>
            <a:pPr marL="742950" lvl="1" indent="-285750" algn="just" eaLnBrk="0" hangingPunct="0">
              <a:spcBef>
                <a:spcPct val="20000"/>
              </a:spcBef>
              <a:buFont typeface="Arial" charset="0"/>
              <a:buChar char="–"/>
            </a:pPr>
            <a:r>
              <a:rPr lang="pt-PT" sz="2400" dirty="0" smtClean="0"/>
              <a:t>Problemas legais e de segurança</a:t>
            </a:r>
          </a:p>
          <a:p>
            <a:pPr marL="1143000" lvl="2" indent="-228600" algn="just" eaLnBrk="0" hangingPunct="0">
              <a:spcBef>
                <a:spcPct val="20000"/>
              </a:spcBef>
              <a:buFont typeface="Arial" charset="0"/>
              <a:buChar char="•"/>
            </a:pPr>
            <a:r>
              <a:rPr lang="pt-PT" sz="2000" dirty="0" smtClean="0"/>
              <a:t>Uso abusivo do e-mail</a:t>
            </a:r>
          </a:p>
          <a:p>
            <a:pPr marL="1143000" lvl="2" indent="-228600" algn="just" eaLnBrk="0" hangingPunct="0">
              <a:spcBef>
                <a:spcPct val="20000"/>
              </a:spcBef>
              <a:buFont typeface="Arial" charset="0"/>
              <a:buChar char="•"/>
            </a:pPr>
            <a:r>
              <a:rPr lang="pt-PT" sz="2000" dirty="0" smtClean="0"/>
              <a:t>Perda de confidencialidade e de informação privilegiado por causa da intervenção de </a:t>
            </a:r>
            <a:r>
              <a:rPr lang="pt-PT" sz="2000" i="1" dirty="0" smtClean="0"/>
              <a:t>hackers</a:t>
            </a:r>
          </a:p>
          <a:p>
            <a:pPr lvl="2" algn="just" eaLnBrk="0" hangingPunct="0">
              <a:spcBef>
                <a:spcPct val="20000"/>
              </a:spcBef>
            </a:pPr>
            <a:endParaRPr lang="pt-PT" sz="2000" i="1" dirty="0" smtClean="0"/>
          </a:p>
          <a:p>
            <a:pPr marL="742950" lvl="1" indent="-285750" algn="just" eaLnBrk="0" hangingPunct="0">
              <a:spcBef>
                <a:spcPct val="20000"/>
              </a:spcBef>
              <a:buFont typeface="Arial" charset="0"/>
              <a:buChar char="–"/>
            </a:pPr>
            <a:r>
              <a:rPr lang="pt-PT" sz="2400" dirty="0" smtClean="0"/>
              <a:t>Faltas de interação pessoal</a:t>
            </a:r>
          </a:p>
          <a:p>
            <a:pPr marL="1143000" lvl="2" indent="-228600" algn="just" eaLnBrk="0" hangingPunct="0">
              <a:spcBef>
                <a:spcPct val="20000"/>
              </a:spcBef>
              <a:buFont typeface="Arial" charset="0"/>
              <a:buChar char="•"/>
            </a:pPr>
            <a:r>
              <a:rPr lang="pt-PT" sz="2000" dirty="0" smtClean="0"/>
              <a:t>Estar ligado não é a mesma coisa que o contacto pessoal</a:t>
            </a:r>
          </a:p>
          <a:p>
            <a:pPr marL="1143000" lvl="2" indent="-228600" algn="just" eaLnBrk="0" hangingPunct="0">
              <a:spcBef>
                <a:spcPct val="20000"/>
              </a:spcBef>
              <a:buFont typeface="Arial" charset="0"/>
              <a:buChar char="•"/>
            </a:pPr>
            <a:r>
              <a:rPr lang="pt-PT" sz="2000" dirty="0" smtClean="0"/>
              <a:t>Existem dificuldades de compreensão e colaboração no ambiente virtual</a:t>
            </a:r>
            <a:endParaRPr lang="pt-PT"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algn="ctr"/>
            <a:r>
              <a:rPr lang="en-US" sz="3600" dirty="0" err="1" smtClean="0"/>
              <a:t>Comunicação</a:t>
            </a:r>
            <a:r>
              <a:rPr lang="en-US" sz="3600" dirty="0" smtClean="0"/>
              <a:t> e </a:t>
            </a:r>
            <a:r>
              <a:rPr lang="en-US" sz="3600" dirty="0" err="1" smtClean="0"/>
              <a:t>serviço</a:t>
            </a:r>
            <a:r>
              <a:rPr lang="en-US" sz="3600" dirty="0" smtClean="0"/>
              <a:t> </a:t>
            </a:r>
            <a:r>
              <a:rPr lang="en-US" sz="3600" dirty="0" err="1" smtClean="0"/>
              <a:t>ao</a:t>
            </a:r>
            <a:r>
              <a:rPr lang="en-US" sz="3600" dirty="0" smtClean="0"/>
              <a:t> </a:t>
            </a:r>
            <a:r>
              <a:rPr lang="en-US" sz="3600" dirty="0" err="1" smtClean="0"/>
              <a:t>cliente</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609600" cy="430887"/>
          </a:xfrm>
          <a:prstGeom prst="rect">
            <a:avLst/>
          </a:prstGeom>
          <a:noFill/>
        </p:spPr>
        <p:txBody>
          <a:bodyPr wrap="square" rtlCol="0">
            <a:spAutoFit/>
          </a:bodyPr>
          <a:lstStyle/>
          <a:p>
            <a:r>
              <a:rPr lang="en-US" sz="1100" dirty="0" smtClean="0"/>
              <a:t>14 -26</a:t>
            </a:r>
          </a:p>
          <a:p>
            <a:endParaRPr lang="en-US" sz="1100" dirty="0"/>
          </a:p>
        </p:txBody>
      </p:sp>
      <p:sp>
        <p:nvSpPr>
          <p:cNvPr id="8" name="Rectangle 3"/>
          <p:cNvSpPr txBox="1">
            <a:spLocks/>
          </p:cNvSpPr>
          <p:nvPr/>
        </p:nvSpPr>
        <p:spPr bwMode="auto">
          <a:xfrm>
            <a:off x="457200" y="2057400"/>
            <a:ext cx="8229600" cy="4114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smtClean="0"/>
              <a:t>Comunicar eficazmente com os clientes</a:t>
            </a:r>
          </a:p>
          <a:p>
            <a:pPr marL="742950" lvl="1" indent="-285750" eaLnBrk="0" hangingPunct="0">
              <a:spcBef>
                <a:spcPct val="20000"/>
              </a:spcBef>
              <a:buFont typeface="Arial" charset="0"/>
              <a:buChar char="–"/>
            </a:pPr>
            <a:r>
              <a:rPr lang="pt-PT" sz="2400" dirty="0" smtClean="0"/>
              <a:t>Reconhecer os três componentes do serviço ao cliente:</a:t>
            </a:r>
          </a:p>
          <a:p>
            <a:pPr marL="1143000" lvl="2" indent="-228600" eaLnBrk="0" hangingPunct="0">
              <a:spcBef>
                <a:spcPct val="20000"/>
              </a:spcBef>
              <a:buFont typeface="Arial" charset="0"/>
              <a:buChar char="•"/>
            </a:pPr>
            <a:r>
              <a:rPr lang="pt-PT" sz="2000" dirty="0" smtClean="0"/>
              <a:t>O cliente</a:t>
            </a:r>
          </a:p>
          <a:p>
            <a:pPr marL="1143000" lvl="2" indent="-228600" eaLnBrk="0" hangingPunct="0">
              <a:spcBef>
                <a:spcPct val="20000"/>
              </a:spcBef>
              <a:buFont typeface="Arial" charset="0"/>
              <a:buChar char="•"/>
            </a:pPr>
            <a:r>
              <a:rPr lang="pt-PT" sz="2000" dirty="0" smtClean="0"/>
              <a:t>A organização do serviço</a:t>
            </a:r>
          </a:p>
          <a:p>
            <a:pPr marL="1143000" lvl="2" indent="-228600" eaLnBrk="0" hangingPunct="0">
              <a:spcBef>
                <a:spcPct val="20000"/>
              </a:spcBef>
              <a:buFont typeface="Arial" charset="0"/>
              <a:buChar char="•"/>
            </a:pPr>
            <a:r>
              <a:rPr lang="pt-PT" sz="2000" dirty="0" smtClean="0"/>
              <a:t>O fornecimento do serviço</a:t>
            </a:r>
            <a:endParaRPr lang="pt-PT"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algn="ctr"/>
            <a:r>
              <a:rPr lang="en-US" dirty="0" err="1" smtClean="0"/>
              <a:t>Obter</a:t>
            </a:r>
            <a:r>
              <a:rPr lang="en-US" dirty="0" smtClean="0"/>
              <a:t> </a:t>
            </a:r>
            <a:r>
              <a:rPr lang="en-US" dirty="0" err="1" smtClean="0"/>
              <a:t>opiniões</a:t>
            </a:r>
            <a:r>
              <a:rPr lang="en-US" dirty="0" smtClean="0"/>
              <a:t> dos </a:t>
            </a:r>
            <a:r>
              <a:rPr lang="en-US" dirty="0" err="1" smtClean="0"/>
              <a:t>empregados</a:t>
            </a:r>
            <a:endParaRPr lang="en-US" sz="3600" dirty="0" smtClean="0">
              <a:latin typeface="Calibri" pitchFamily="34" charset="0"/>
            </a:endParaRPr>
          </a:p>
        </p:txBody>
      </p:sp>
      <p:sp>
        <p:nvSpPr>
          <p:cNvPr id="4" name="Footer Placeholder 3"/>
          <p:cNvSpPr>
            <a:spLocks noGrp="1"/>
          </p:cNvSpPr>
          <p:nvPr>
            <p:ph type="ftr" sz="quarter" idx="11"/>
          </p:nvPr>
        </p:nvSpPr>
        <p:spPr>
          <a:xfrm>
            <a:off x="304800" y="6324601"/>
            <a:ext cx="3581400" cy="381000"/>
          </a:xfrm>
        </p:spPr>
        <p:txBody>
          <a:bodyPr/>
          <a:lstStyle/>
          <a:p>
            <a:r>
              <a:rPr lang="en-US" dirty="0" smtClean="0"/>
              <a:t>Copyright © 2016 Pearson Education, Inc.</a:t>
            </a:r>
            <a:endParaRPr lang="en-US" dirty="0"/>
          </a:p>
        </p:txBody>
      </p:sp>
      <p:sp>
        <p:nvSpPr>
          <p:cNvPr id="7" name="TextBox 6"/>
          <p:cNvSpPr txBox="1"/>
          <p:nvPr/>
        </p:nvSpPr>
        <p:spPr>
          <a:xfrm>
            <a:off x="7924800" y="6477000"/>
            <a:ext cx="762000" cy="261610"/>
          </a:xfrm>
          <a:prstGeom prst="rect">
            <a:avLst/>
          </a:prstGeom>
          <a:noFill/>
        </p:spPr>
        <p:txBody>
          <a:bodyPr wrap="square" rtlCol="0">
            <a:spAutoFit/>
          </a:bodyPr>
          <a:lstStyle/>
          <a:p>
            <a:r>
              <a:rPr lang="en-US" sz="1100" dirty="0" smtClean="0"/>
              <a:t>14 - 27</a:t>
            </a:r>
            <a:endParaRPr lang="en-US" sz="1100" dirty="0"/>
          </a:p>
        </p:txBody>
      </p:sp>
      <p:sp>
        <p:nvSpPr>
          <p:cNvPr id="8"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No ambiente atual as organizações necessitam </a:t>
            </a:r>
            <a:r>
              <a:rPr lang="pt-PT" sz="2400" b="1" dirty="0" smtClean="0"/>
              <a:t>obter informações/sugestões dos seus empregados</a:t>
            </a:r>
            <a:r>
              <a:rPr lang="pt-PT" sz="2400" dirty="0" smtClean="0"/>
              <a:t>.</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Caixas de sugestões</a:t>
            </a:r>
            <a:r>
              <a:rPr lang="pt-PT" sz="2400" dirty="0" smtClean="0"/>
              <a:t> – são uma fonte de informação de elevado valor potencial.</a:t>
            </a:r>
            <a:endParaRPr lang="pt-P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09600" y="228600"/>
            <a:ext cx="7772400" cy="1143000"/>
          </a:xfrm>
        </p:spPr>
        <p:txBody>
          <a:bodyPr>
            <a:noAutofit/>
          </a:bodyPr>
          <a:lstStyle/>
          <a:p>
            <a:pPr algn="ctr"/>
            <a:r>
              <a:rPr lang="en-US" sz="2800" dirty="0" err="1" smtClean="0"/>
              <a:t>figura</a:t>
            </a:r>
            <a:r>
              <a:rPr lang="en-US" sz="2800" dirty="0" smtClean="0"/>
              <a:t> 14-5</a:t>
            </a:r>
            <a:br>
              <a:rPr lang="en-US" sz="2800" dirty="0" smtClean="0"/>
            </a:br>
            <a:r>
              <a:rPr lang="en-US" sz="2800" dirty="0" smtClean="0"/>
              <a:t> </a:t>
            </a:r>
            <a:r>
              <a:rPr lang="en-US" sz="2800" dirty="0" err="1" smtClean="0"/>
              <a:t>como</a:t>
            </a:r>
            <a:r>
              <a:rPr lang="en-US" sz="2800" dirty="0" smtClean="0"/>
              <a:t> </a:t>
            </a:r>
            <a:r>
              <a:rPr lang="en-US" sz="2800" dirty="0" err="1" smtClean="0"/>
              <a:t>convencer</a:t>
            </a:r>
            <a:r>
              <a:rPr lang="en-US" sz="2800" dirty="0" smtClean="0"/>
              <a:t> </a:t>
            </a:r>
            <a:r>
              <a:rPr lang="en-US" sz="2800" dirty="0" err="1" smtClean="0"/>
              <a:t>os</a:t>
            </a:r>
            <a:r>
              <a:rPr lang="en-US" sz="2800" dirty="0" smtClean="0"/>
              <a:t> </a:t>
            </a:r>
            <a:r>
              <a:rPr lang="en-US" sz="2800" dirty="0" err="1" smtClean="0"/>
              <a:t>empregados</a:t>
            </a:r>
            <a:r>
              <a:rPr lang="en-US" sz="2800" dirty="0" smtClean="0"/>
              <a:t> que a </a:t>
            </a:r>
            <a:r>
              <a:rPr lang="en-US" sz="2800" dirty="0" err="1" smtClean="0"/>
              <a:t>opinião</a:t>
            </a:r>
            <a:r>
              <a:rPr lang="en-US" sz="2800" dirty="0" smtClean="0"/>
              <a:t> deles é </a:t>
            </a:r>
            <a:r>
              <a:rPr lang="en-US" sz="2800" dirty="0" err="1" smtClean="0"/>
              <a:t>importante</a:t>
            </a:r>
            <a:endParaRPr lang="en-US" sz="28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8499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dirty="0"/>
          </a:p>
        </p:txBody>
      </p:sp>
      <p:sp>
        <p:nvSpPr>
          <p:cNvPr id="10" name="TextBox 9"/>
          <p:cNvSpPr txBox="1"/>
          <p:nvPr/>
        </p:nvSpPr>
        <p:spPr>
          <a:xfrm>
            <a:off x="8001000" y="6477000"/>
            <a:ext cx="990600" cy="261610"/>
          </a:xfrm>
          <a:prstGeom prst="rect">
            <a:avLst/>
          </a:prstGeom>
          <a:noFill/>
        </p:spPr>
        <p:txBody>
          <a:bodyPr wrap="square" rtlCol="0">
            <a:spAutoFit/>
          </a:bodyPr>
          <a:lstStyle/>
          <a:p>
            <a:r>
              <a:rPr lang="en-US" sz="1100" dirty="0" smtClean="0"/>
              <a:t>14 - 28</a:t>
            </a:r>
            <a:endParaRPr lang="en-US" sz="1100" dirty="0"/>
          </a:p>
        </p:txBody>
      </p:sp>
      <p:pic>
        <p:nvPicPr>
          <p:cNvPr id="3" name="Picture 2"/>
          <p:cNvPicPr>
            <a:picLocks noChangeAspect="1"/>
          </p:cNvPicPr>
          <p:nvPr/>
        </p:nvPicPr>
        <p:blipFill>
          <a:blip r:embed="rId3"/>
          <a:stretch>
            <a:fillRect/>
          </a:stretch>
        </p:blipFill>
        <p:spPr>
          <a:xfrm>
            <a:off x="0" y="2133600"/>
            <a:ext cx="9144000" cy="377496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algn="ctr"/>
            <a:r>
              <a:rPr lang="en-US" sz="3600" dirty="0" err="1" smtClean="0"/>
              <a:t>Comunicação</a:t>
            </a:r>
            <a:r>
              <a:rPr lang="en-US" sz="3600" dirty="0" smtClean="0"/>
              <a:t> e </a:t>
            </a:r>
            <a:r>
              <a:rPr lang="en-US" sz="3600" dirty="0" err="1" smtClean="0"/>
              <a:t>ética</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05800" y="6477000"/>
            <a:ext cx="838200" cy="261610"/>
          </a:xfrm>
          <a:prstGeom prst="rect">
            <a:avLst/>
          </a:prstGeom>
          <a:noFill/>
        </p:spPr>
        <p:txBody>
          <a:bodyPr wrap="square" rtlCol="0">
            <a:spAutoFit/>
          </a:bodyPr>
          <a:lstStyle/>
          <a:p>
            <a:r>
              <a:rPr lang="en-US" sz="1100" dirty="0" smtClean="0"/>
              <a:t>14 - 29</a:t>
            </a:r>
            <a:endParaRPr lang="en-US" sz="1100" dirty="0"/>
          </a:p>
        </p:txBody>
      </p:sp>
      <p:sp>
        <p:nvSpPr>
          <p:cNvPr id="8" name="Rectangle 3"/>
          <p:cNvSpPr txBox="1">
            <a:spLocks/>
          </p:cNvSpPr>
          <p:nvPr/>
        </p:nvSpPr>
        <p:spPr bwMode="auto">
          <a:xfrm>
            <a:off x="457200" y="2438400"/>
            <a:ext cx="8229600" cy="3687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Comunicação ética</a:t>
            </a:r>
          </a:p>
          <a:p>
            <a:pPr marL="342900" indent="-342900" algn="just" eaLnBrk="0" hangingPunct="0">
              <a:spcBef>
                <a:spcPct val="20000"/>
              </a:spcBef>
              <a:buFont typeface="Arial" charset="0"/>
              <a:buChar char="•"/>
            </a:pPr>
            <a:endParaRPr lang="pt-PT" sz="800" b="1" dirty="0" smtClean="0"/>
          </a:p>
          <a:p>
            <a:pPr marL="365125" algn="just" eaLnBrk="0" hangingPunct="0">
              <a:spcBef>
                <a:spcPct val="20000"/>
              </a:spcBef>
            </a:pPr>
            <a:r>
              <a:rPr lang="pt-PT" sz="2400" dirty="0" smtClean="0"/>
              <a:t>Comunicação que inclui toda a informação relevante, é completamente verdadeira, e não manipulativa.</a:t>
            </a:r>
            <a:endParaRPr lang="pt-P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14 - 42</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algn="ctr"/>
            <a:r>
              <a:rPr lang="en-US" dirty="0" smtClean="0"/>
              <a:t>O que é a </a:t>
            </a:r>
            <a:r>
              <a:rPr lang="en-US" dirty="0" err="1" smtClean="0"/>
              <a:t>comunicação</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152400" y="6400800"/>
            <a:ext cx="3962400" cy="304800"/>
          </a:xfrm>
        </p:spPr>
        <p:txBody>
          <a:bodyPr/>
          <a:lstStyle/>
          <a:p>
            <a:r>
              <a:rPr lang="en-US" dirty="0" smtClean="0"/>
              <a:t>Copyright © 2016 Pearson Education, Inc.</a:t>
            </a:r>
            <a:endParaRPr lang="en-US" dirty="0"/>
          </a:p>
        </p:txBody>
      </p:sp>
      <p:sp>
        <p:nvSpPr>
          <p:cNvPr id="6" name="TextBox 5"/>
          <p:cNvSpPr txBox="1"/>
          <p:nvPr/>
        </p:nvSpPr>
        <p:spPr>
          <a:xfrm>
            <a:off x="8382000" y="6477000"/>
            <a:ext cx="762000" cy="261610"/>
          </a:xfrm>
          <a:prstGeom prst="rect">
            <a:avLst/>
          </a:prstGeom>
          <a:noFill/>
        </p:spPr>
        <p:txBody>
          <a:bodyPr wrap="square" rtlCol="0">
            <a:spAutoFit/>
          </a:bodyPr>
          <a:lstStyle/>
          <a:p>
            <a:r>
              <a:rPr lang="en-US" sz="1100" dirty="0" smtClean="0"/>
              <a:t>14- 3</a:t>
            </a:r>
            <a:endParaRPr lang="en-US" sz="1100" dirty="0"/>
          </a:p>
        </p:txBody>
      </p:sp>
      <p:sp>
        <p:nvSpPr>
          <p:cNvPr id="8"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Comunicação</a:t>
            </a:r>
            <a:r>
              <a:rPr lang="pt-PT" sz="2400" dirty="0" smtClean="0"/>
              <a:t> – transferência e compreensão de significados.</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Transferência ocorre quando a mensagem é recebida de forma a poder ser interpretada pelo </a:t>
            </a:r>
            <a:r>
              <a:rPr lang="pt-PT" sz="2400" dirty="0" err="1" smtClean="0"/>
              <a:t>recetor</a:t>
            </a:r>
            <a:r>
              <a:rPr lang="pt-PT" sz="2400" dirty="0" smtClean="0"/>
              <a:t>.</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Compreender uma mensagem não é equivalente a concordar com essa mensagem.</a:t>
            </a:r>
            <a:endParaRPr lang="pt-P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rot="10800000" flipV="1">
            <a:off x="8077199" y="6454661"/>
            <a:ext cx="609597" cy="261610"/>
          </a:xfrm>
          <a:prstGeom prst="rect">
            <a:avLst/>
          </a:prstGeom>
          <a:noFill/>
        </p:spPr>
        <p:txBody>
          <a:bodyPr wrap="square" rtlCol="0">
            <a:spAutoFit/>
          </a:bodyPr>
          <a:lstStyle/>
          <a:p>
            <a:r>
              <a:rPr lang="en-US" sz="1100" dirty="0" smtClean="0"/>
              <a:t>14 - 4</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O que é a </a:t>
            </a:r>
            <a:r>
              <a:rPr lang="en-US" dirty="0" err="1" smtClean="0"/>
              <a:t>comunicação</a:t>
            </a:r>
            <a:r>
              <a:rPr lang="en-US" sz="3600" dirty="0" smtClean="0"/>
              <a:t>?</a:t>
            </a:r>
            <a:br>
              <a:rPr lang="en-US" sz="3600" dirty="0" smtClean="0"/>
            </a:br>
            <a:r>
              <a:rPr lang="en-US" dirty="0" smtClean="0"/>
              <a:t>(cont.)</a:t>
            </a:r>
            <a:endParaRPr lang="en-US" sz="3600" dirty="0" smtClean="0">
              <a:latin typeface="Calibri" pitchFamily="34" charset="0"/>
            </a:endParaRPr>
          </a:p>
        </p:txBody>
      </p:sp>
      <p:sp>
        <p:nvSpPr>
          <p:cNvPr id="9"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Comunicação interpessoal </a:t>
            </a:r>
            <a:r>
              <a:rPr lang="pt-PT" sz="2400" dirty="0" smtClean="0"/>
              <a:t>–</a:t>
            </a:r>
            <a:r>
              <a:rPr lang="pt-PT" sz="2400" b="1" dirty="0" smtClean="0"/>
              <a:t> </a:t>
            </a:r>
            <a:r>
              <a:rPr lang="pt-PT" sz="2400" dirty="0" smtClean="0"/>
              <a:t>comunicação entre duas ou mais pessoas.</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Comunicação organizacional – </a:t>
            </a:r>
            <a:r>
              <a:rPr lang="pt-PT" sz="2400" dirty="0" smtClean="0"/>
              <a:t>todos os padrões, redes, e sistemas de comunicação dentro de uma organização</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algn="ctr"/>
            <a:r>
              <a:rPr lang="en-US" sz="3600" dirty="0" err="1" smtClean="0"/>
              <a:t>Funções</a:t>
            </a:r>
            <a:r>
              <a:rPr lang="en-US" sz="3600" dirty="0" smtClean="0"/>
              <a:t> da </a:t>
            </a:r>
            <a:r>
              <a:rPr lang="en-US" sz="3600" dirty="0" err="1" smtClean="0"/>
              <a:t>comunicação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6" name="TextBox 5"/>
          <p:cNvSpPr txBox="1"/>
          <p:nvPr/>
        </p:nvSpPr>
        <p:spPr>
          <a:xfrm>
            <a:off x="8077200" y="6488668"/>
            <a:ext cx="838200" cy="261610"/>
          </a:xfrm>
          <a:prstGeom prst="rect">
            <a:avLst/>
          </a:prstGeom>
          <a:noFill/>
        </p:spPr>
        <p:txBody>
          <a:bodyPr wrap="square" rtlCol="0">
            <a:spAutoFit/>
          </a:bodyPr>
          <a:lstStyle/>
          <a:p>
            <a:r>
              <a:rPr lang="en-US" sz="1100" dirty="0" smtClean="0"/>
              <a:t>14 - 5</a:t>
            </a:r>
            <a:endParaRPr lang="en-US" sz="1100" dirty="0"/>
          </a:p>
        </p:txBody>
      </p:sp>
      <p:sp>
        <p:nvSpPr>
          <p:cNvPr id="7" name="Rectangle 3"/>
          <p:cNvSpPr txBox="1">
            <a:spLocks/>
          </p:cNvSpPr>
          <p:nvPr/>
        </p:nvSpPr>
        <p:spPr bwMode="auto">
          <a:xfrm>
            <a:off x="457200" y="1828800"/>
            <a:ext cx="8229600" cy="41148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Controlo</a:t>
            </a:r>
          </a:p>
          <a:p>
            <a:pPr marL="742950" lvl="1" indent="-285750" algn="just" eaLnBrk="0" hangingPunct="0">
              <a:spcBef>
                <a:spcPct val="20000"/>
              </a:spcBef>
              <a:buFont typeface="Arial" charset="0"/>
              <a:buChar char="–"/>
            </a:pPr>
            <a:r>
              <a:rPr lang="pt-PT" sz="2400" dirty="0" smtClean="0"/>
              <a:t>As comunicações formais e informais atuam no sentido de controlar os indivíduos nas organizações.</a:t>
            </a:r>
          </a:p>
          <a:p>
            <a:pPr marL="742950" lvl="1" indent="-28575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Motivação</a:t>
            </a:r>
          </a:p>
          <a:p>
            <a:pPr marL="742950" lvl="1" indent="-285750" algn="just" eaLnBrk="0" hangingPunct="0">
              <a:spcBef>
                <a:spcPct val="20000"/>
              </a:spcBef>
              <a:buFont typeface="Arial" charset="0"/>
              <a:buChar char="–"/>
            </a:pPr>
            <a:r>
              <a:rPr lang="pt-PT" sz="2400" dirty="0" smtClean="0"/>
              <a:t>As comunicações clarificam aos empregados o que deve ser feito, se estão a realizar bem as suas tarefas, e o que devem fazer para melhorar o seu desempenho.</a:t>
            </a:r>
            <a:endParaRPr lang="pt-P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81000" y="6477000"/>
            <a:ext cx="3581400" cy="212725"/>
          </a:xfrm>
        </p:spPr>
        <p:txBody>
          <a:bodyPr/>
          <a:lstStyle/>
          <a:p>
            <a:r>
              <a:rPr lang="en-US" dirty="0" smtClean="0"/>
              <a:t>Copyright © 2016 Pearson Education, Inc.</a:t>
            </a:r>
            <a:endParaRPr lang="en-US" dirty="0"/>
          </a:p>
        </p:txBody>
      </p:sp>
      <p:sp>
        <p:nvSpPr>
          <p:cNvPr id="6" name="TextBox 5"/>
          <p:cNvSpPr txBox="1"/>
          <p:nvPr/>
        </p:nvSpPr>
        <p:spPr>
          <a:xfrm>
            <a:off x="8229600" y="6553200"/>
            <a:ext cx="641931" cy="261610"/>
          </a:xfrm>
          <a:prstGeom prst="rect">
            <a:avLst/>
          </a:prstGeom>
          <a:noFill/>
        </p:spPr>
        <p:txBody>
          <a:bodyPr wrap="square" rtlCol="0">
            <a:spAutoFit/>
          </a:bodyPr>
          <a:lstStyle/>
          <a:p>
            <a:r>
              <a:rPr lang="en-US" sz="1100" dirty="0" smtClean="0"/>
              <a:t>14 - 6</a:t>
            </a:r>
            <a:endParaRPr lang="en-US" sz="1100" dirty="0"/>
          </a:p>
        </p:txBody>
      </p:sp>
      <p:sp>
        <p:nvSpPr>
          <p:cNvPr id="7" name="Rectangle 2"/>
          <p:cNvSpPr>
            <a:spLocks noGrp="1" noChangeArrowheads="1"/>
          </p:cNvSpPr>
          <p:nvPr>
            <p:ph type="title"/>
          </p:nvPr>
        </p:nvSpPr>
        <p:spPr>
          <a:xfrm>
            <a:off x="533400" y="106363"/>
            <a:ext cx="7772400" cy="1143000"/>
          </a:xfrm>
        </p:spPr>
        <p:txBody>
          <a:bodyPr>
            <a:normAutofit fontScale="90000"/>
          </a:bodyPr>
          <a:lstStyle/>
          <a:p>
            <a:pPr algn="ctr"/>
            <a:r>
              <a:rPr lang="en-US" sz="3600" dirty="0" err="1" smtClean="0"/>
              <a:t>Funções</a:t>
            </a:r>
            <a:r>
              <a:rPr lang="en-US" sz="3600" dirty="0" smtClean="0"/>
              <a:t> da </a:t>
            </a:r>
            <a:r>
              <a:rPr lang="en-US" sz="3600" dirty="0" err="1" smtClean="0"/>
              <a:t>comunicação</a:t>
            </a:r>
            <a:r>
              <a:rPr lang="en-US" sz="3600" dirty="0" smtClean="0"/>
              <a:t> (cont.)</a:t>
            </a:r>
            <a:endParaRPr lang="en-US" sz="3600" dirty="0" smtClean="0">
              <a:latin typeface="Calibri" pitchFamily="34" charset="0"/>
            </a:endParaRPr>
          </a:p>
        </p:txBody>
      </p:sp>
      <p:sp>
        <p:nvSpPr>
          <p:cNvPr id="9" name="Rectangle 3"/>
          <p:cNvSpPr txBox="1">
            <a:spLocks/>
          </p:cNvSpPr>
          <p:nvPr/>
        </p:nvSpPr>
        <p:spPr bwMode="auto">
          <a:xfrm>
            <a:off x="409575" y="1524000"/>
            <a:ext cx="8229600" cy="4373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Expressão emocional</a:t>
            </a:r>
          </a:p>
          <a:p>
            <a:pPr marL="742950" lvl="1" indent="-285750" algn="just" eaLnBrk="0" hangingPunct="0">
              <a:spcBef>
                <a:spcPct val="20000"/>
              </a:spcBef>
              <a:buFont typeface="Arial" charset="0"/>
              <a:buChar char="–"/>
            </a:pPr>
            <a:r>
              <a:rPr lang="pt-PT" sz="2400" dirty="0" smtClean="0"/>
              <a:t>A comunicação que decorre nos grupos de trabalho</a:t>
            </a:r>
            <a:r>
              <a:rPr lang="pt-PT" sz="2400" dirty="0"/>
              <a:t>, </a:t>
            </a:r>
            <a:r>
              <a:rPr lang="pt-PT" sz="2400" dirty="0" smtClean="0"/>
              <a:t>decorrente das normais </a:t>
            </a:r>
            <a:r>
              <a:rPr lang="pt-PT" sz="2400" dirty="0" err="1" smtClean="0"/>
              <a:t>interações</a:t>
            </a:r>
            <a:r>
              <a:rPr lang="pt-PT" sz="2400" dirty="0" smtClean="0"/>
              <a:t> sociais, permite também um modo dos empregados poderem expressar os seus sentimentos (e.g. frustração, satisfação, etc.).</a:t>
            </a:r>
          </a:p>
          <a:p>
            <a:pPr marL="742950" lvl="1" indent="-28575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Informação</a:t>
            </a:r>
          </a:p>
          <a:p>
            <a:pPr marL="742950" lvl="1" indent="-285750" algn="just" eaLnBrk="0" hangingPunct="0">
              <a:spcBef>
                <a:spcPct val="20000"/>
              </a:spcBef>
              <a:buFont typeface="Arial" charset="0"/>
              <a:buChar char="–"/>
            </a:pPr>
            <a:r>
              <a:rPr lang="pt-PT" sz="2400" dirty="0" smtClean="0"/>
              <a:t>Os indivíduos e os grupos de trabalho necessitam de informação para realizarem as suas tarefas e para tomarem decisões.</a:t>
            </a:r>
            <a:endParaRPr lang="pt-P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algn="ctr"/>
            <a:r>
              <a:rPr lang="en-US" sz="3600" dirty="0" err="1" smtClean="0"/>
              <a:t>Métodos</a:t>
            </a:r>
            <a:r>
              <a:rPr lang="en-US" sz="3600" dirty="0" smtClean="0"/>
              <a:t> de </a:t>
            </a:r>
            <a:br>
              <a:rPr lang="en-US" sz="3600" dirty="0" smtClean="0"/>
            </a:br>
            <a:r>
              <a:rPr lang="en-US" sz="3600" dirty="0" err="1" smtClean="0"/>
              <a:t>comunicação</a:t>
            </a:r>
            <a:r>
              <a:rPr lang="en-US" sz="3600" dirty="0" smtClean="0"/>
              <a:t> </a:t>
            </a:r>
            <a:r>
              <a:rPr lang="en-US" sz="3600" dirty="0" err="1" smtClean="0"/>
              <a:t>interpessoal</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305800" y="6400800"/>
            <a:ext cx="565731" cy="261610"/>
          </a:xfrm>
          <a:prstGeom prst="rect">
            <a:avLst/>
          </a:prstGeom>
          <a:noFill/>
        </p:spPr>
        <p:txBody>
          <a:bodyPr wrap="square" rtlCol="0">
            <a:spAutoFit/>
          </a:bodyPr>
          <a:lstStyle/>
          <a:p>
            <a:r>
              <a:rPr lang="en-US" sz="1100" dirty="0" smtClean="0"/>
              <a:t>14 - 7</a:t>
            </a:r>
            <a:endParaRPr lang="en-US" sz="1100" dirty="0"/>
          </a:p>
        </p:txBody>
      </p:sp>
      <p:sp>
        <p:nvSpPr>
          <p:cNvPr id="8" name="Rectangle 3"/>
          <p:cNvSpPr txBox="1">
            <a:spLocks/>
          </p:cNvSpPr>
          <p:nvPr/>
        </p:nvSpPr>
        <p:spPr bwMode="auto">
          <a:xfrm>
            <a:off x="457200" y="2438400"/>
            <a:ext cx="8229600" cy="3687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Mensagem – </a:t>
            </a:r>
            <a:r>
              <a:rPr lang="pt-PT" sz="2400" dirty="0" smtClean="0"/>
              <a:t>significado a ser transmitido.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Codificação – </a:t>
            </a:r>
            <a:r>
              <a:rPr lang="pt-PT" sz="2400" dirty="0" smtClean="0"/>
              <a:t>conversão da mensagem em símbolos.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Canal – </a:t>
            </a:r>
            <a:r>
              <a:rPr lang="pt-PT" sz="2400" dirty="0" smtClean="0"/>
              <a:t>meio através do qual a mensagem é transferida.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Descodificação – </a:t>
            </a:r>
            <a:r>
              <a:rPr lang="pt-PT" sz="2400" dirty="0" smtClean="0"/>
              <a:t>tradução da mensagem do emissor.</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276600" cy="365125"/>
          </a:xfrm>
        </p:spPr>
        <p:txBody>
          <a:bodyPr/>
          <a:lstStyle/>
          <a:p>
            <a:r>
              <a:rPr lang="en-US" smtClean="0"/>
              <a:t>Copyright © 2016 Pearson Education, Inc.</a:t>
            </a:r>
            <a:endParaRPr lang="en-US"/>
          </a:p>
        </p:txBody>
      </p:sp>
      <p:sp>
        <p:nvSpPr>
          <p:cNvPr id="6" name="TextBox 5"/>
          <p:cNvSpPr txBox="1"/>
          <p:nvPr/>
        </p:nvSpPr>
        <p:spPr>
          <a:xfrm>
            <a:off x="8305800" y="6477000"/>
            <a:ext cx="565731" cy="261610"/>
          </a:xfrm>
          <a:prstGeom prst="rect">
            <a:avLst/>
          </a:prstGeom>
          <a:noFill/>
        </p:spPr>
        <p:txBody>
          <a:bodyPr wrap="square" rtlCol="0">
            <a:spAutoFit/>
          </a:bodyPr>
          <a:lstStyle/>
          <a:p>
            <a:r>
              <a:rPr lang="en-US" sz="1100" dirty="0" smtClean="0"/>
              <a:t>14 - 8</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Métodos</a:t>
            </a:r>
            <a:r>
              <a:rPr lang="en-US" sz="3600" dirty="0" smtClean="0"/>
              <a:t> de </a:t>
            </a:r>
            <a:br>
              <a:rPr lang="en-US" sz="3600" dirty="0" smtClean="0"/>
            </a:br>
            <a:r>
              <a:rPr lang="en-US" sz="3600" dirty="0" err="1" smtClean="0"/>
              <a:t>comunicação</a:t>
            </a:r>
            <a:r>
              <a:rPr lang="en-US" sz="3600" dirty="0" smtClean="0"/>
              <a:t> </a:t>
            </a:r>
            <a:r>
              <a:rPr lang="en-US" sz="3600" dirty="0" err="1" smtClean="0"/>
              <a:t>interpessoal</a:t>
            </a:r>
            <a:r>
              <a:rPr lang="en-US" sz="3600" dirty="0" smtClean="0"/>
              <a:t> (cont.)</a:t>
            </a:r>
            <a:endParaRPr lang="en-US" sz="3600" dirty="0" smtClean="0">
              <a:latin typeface="Calibri" pitchFamily="34" charset="0"/>
            </a:endParaRPr>
          </a:p>
        </p:txBody>
      </p:sp>
      <p:sp>
        <p:nvSpPr>
          <p:cNvPr id="10"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Processo de comunicação – </a:t>
            </a:r>
            <a:r>
              <a:rPr lang="pt-PT" sz="2400" dirty="0" smtClean="0"/>
              <a:t>os elementos necessários para transferir significado de uma pessoa para outra.</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Ruído - </a:t>
            </a:r>
            <a:r>
              <a:rPr lang="pt-PT" sz="2400" dirty="0" smtClean="0"/>
              <a:t>distúrbios na transmissão, receção ou </a:t>
            </a:r>
            <a:r>
              <a:rPr lang="pt-PT" sz="2400" i="1" dirty="0" smtClean="0"/>
              <a:t>feedback</a:t>
            </a:r>
            <a:r>
              <a:rPr lang="pt-PT" sz="2400" dirty="0" smtClean="0"/>
              <a:t> de uma mensagem.</a:t>
            </a:r>
            <a:endParaRPr lang="pt-P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274638"/>
            <a:ext cx="7772400" cy="1173162"/>
          </a:xfrm>
        </p:spPr>
        <p:txBody>
          <a:bodyPr>
            <a:noAutofit/>
          </a:bodyPr>
          <a:lstStyle/>
          <a:p>
            <a:pPr algn="ctr"/>
            <a:r>
              <a:rPr lang="en-US" sz="2800" dirty="0" err="1" smtClean="0"/>
              <a:t>figura</a:t>
            </a:r>
            <a:r>
              <a:rPr lang="en-US" sz="2800" dirty="0" smtClean="0"/>
              <a:t> 14-1</a:t>
            </a:r>
            <a:br>
              <a:rPr lang="en-US" sz="2800" dirty="0" smtClean="0"/>
            </a:br>
            <a:r>
              <a:rPr lang="en-US" sz="2800" dirty="0" err="1" smtClean="0"/>
              <a:t>Processo</a:t>
            </a:r>
            <a:r>
              <a:rPr lang="en-US" sz="2800" dirty="0" smtClean="0"/>
              <a:t> de </a:t>
            </a:r>
            <a:r>
              <a:rPr lang="en-US" sz="2800" dirty="0" err="1" smtClean="0"/>
              <a:t>comunicação</a:t>
            </a:r>
            <a:r>
              <a:rPr lang="en-US" sz="2800" dirty="0" smtClean="0"/>
              <a:t> </a:t>
            </a:r>
            <a:r>
              <a:rPr lang="en-US" sz="2800" dirty="0" err="1" smtClean="0"/>
              <a:t>interpessoal</a:t>
            </a:r>
            <a:endParaRPr lang="en-US" sz="28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305800" y="6477000"/>
            <a:ext cx="641931" cy="261610"/>
          </a:xfrm>
          <a:prstGeom prst="rect">
            <a:avLst/>
          </a:prstGeom>
          <a:noFill/>
        </p:spPr>
        <p:txBody>
          <a:bodyPr wrap="square" rtlCol="0">
            <a:spAutoFit/>
          </a:bodyPr>
          <a:lstStyle/>
          <a:p>
            <a:r>
              <a:rPr lang="en-US" sz="1100" dirty="0" smtClean="0"/>
              <a:t>14 - 9</a:t>
            </a:r>
            <a:endParaRPr lang="en-US" sz="1100" dirty="0"/>
          </a:p>
        </p:txBody>
      </p:sp>
      <p:pic>
        <p:nvPicPr>
          <p:cNvPr id="2" name="Picture 1"/>
          <p:cNvPicPr>
            <a:picLocks noChangeAspect="1"/>
          </p:cNvPicPr>
          <p:nvPr/>
        </p:nvPicPr>
        <p:blipFill>
          <a:blip r:embed="rId3"/>
          <a:stretch>
            <a:fillRect/>
          </a:stretch>
        </p:blipFill>
        <p:spPr>
          <a:xfrm>
            <a:off x="0" y="2133600"/>
            <a:ext cx="9144000" cy="3219429"/>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ers and Communication&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3&quot;/&gt;&lt;property id=&quot;20307&quot; value=&quot;260&quot;/&gt;&lt;/object&gt;&lt;object type=&quot;3&quot; unique_id=&quot;18011&quot;&gt;&lt;property id=&quot;20148&quot; value=&quot;5&quot;/&gt;&lt;property id=&quot;20300&quot; value=&quot;Slide 3 - &amp;quot;What Is Communication?&amp;quot;&quot;/&gt;&lt;property id=&quot;20307&quot; value=&quot;393&quot;/&gt;&lt;/object&gt;&lt;object type=&quot;3&quot; unique_id=&quot;36331&quot;&gt;&lt;property id=&quot;20148&quot; value=&quot;5&quot;/&gt;&lt;property id=&quot;20300&quot; value=&quot;Slide 4 - &amp;quot;What Is Communication? (cont.)&amp;quot;&quot;/&gt;&lt;property id=&quot;20307&quot; value=&quot;560&quot;/&gt;&lt;/object&gt;&lt;object type=&quot;3&quot; unique_id=&quot;36332&quot;&gt;&lt;property id=&quot;20148&quot; value=&quot;5&quot;/&gt;&lt;property id=&quot;20300&quot; value=&quot;Slide 5 - &amp;quot;Functions of Communication&amp;quot;&quot;/&gt;&lt;property id=&quot;20307&quot; value=&quot;570&quot;/&gt;&lt;/object&gt;&lt;object type=&quot;3&quot; unique_id=&quot;36333&quot;&gt;&lt;property id=&quot;20148&quot; value=&quot;5&quot;/&gt;&lt;property id=&quot;20300&quot; value=&quot;Slide 6 - &amp;quot;Functions of Communication (cont.)&amp;quot;&quot;/&gt;&lt;property id=&quot;20307&quot; value=&quot;569&quot;/&gt;&lt;/object&gt;&lt;object type=&quot;3&quot; unique_id=&quot;36334&quot;&gt;&lt;property id=&quot;20148&quot; value=&quot;5&quot;/&gt;&lt;property id=&quot;20300&quot; value=&quot;Slide 7 - &amp;quot;Methods of Interpersonal Communication&amp;quot;&quot;/&gt;&lt;property id=&quot;20307&quot; value=&quot;567&quot;/&gt;&lt;/object&gt;&lt;object type=&quot;3&quot; unique_id=&quot;36335&quot;&gt;&lt;property id=&quot;20148&quot; value=&quot;5&quot;/&gt;&lt;property id=&quot;20300&quot; value=&quot;Slide 8 - &amp;quot;Methods of Interpersonal Communication (cont.)&amp;quot;&quot;/&gt;&lt;property id=&quot;20307&quot; value=&quot;566&quot;/&gt;&lt;/object&gt;&lt;object type=&quot;3&quot; unique_id=&quot;36336&quot;&gt;&lt;property id=&quot;20148&quot; value=&quot;5&quot;/&gt;&lt;property id=&quot;20300&quot; value=&quot;Slide 9 - &amp;quot;Exhibit 16-1 The Interpersonal Communication Process&amp;quot;&quot;/&gt;&lt;property id=&quot;20307&quot; value=&quot;568&quot;/&gt;&lt;/object&gt;&lt;object type=&quot;3&quot; unique_id=&quot;36337&quot;&gt;&lt;property id=&quot;20148&quot; value=&quot;5&quot;/&gt;&lt;property id=&quot;20300&quot; value=&quot;Slide 10 - &amp;quot;Nonverbal Communication&amp;quot;&quot;/&gt;&lt;property id=&quot;20307&quot; value=&quot;565&quot;/&gt;&lt;/object&gt;&lt;object type=&quot;3&quot; unique_id=&quot;36338&quot;&gt;&lt;property id=&quot;20148&quot; value=&quot;5&quot;/&gt;&lt;property id=&quot;20300&quot; value=&quot;Slide 11 - &amp;quot;Exhibit 16-2 Comparison of Communication Methods&amp;quot;&quot;/&gt;&lt;property id=&quot;20307&quot; value=&quot;564&quot;/&gt;&lt;/object&gt;&lt;object type=&quot;3&quot; unique_id=&quot;36339&quot;&gt;&lt;property id=&quot;20148&quot; value=&quot;5&quot;/&gt;&lt;property id=&quot;20300&quot; value=&quot;Slide 12 - &amp;quot;Exhibit 16-2 Comparison of Communication Methods (cont.)&amp;quot;&quot;/&gt;&lt;property id=&quot;20307&quot; value=&quot;563&quot;/&gt;&lt;/object&gt;&lt;object type=&quot;3&quot; unique_id=&quot;36340&quot;&gt;&lt;property id=&quot;20148&quot; value=&quot;5&quot;/&gt;&lt;property id=&quot;20300&quot; value=&quot;Slide 13 - &amp;quot;Exhibit 16-2 Comparison of Communication Methods (cont.)&amp;quot;&quot;/&gt;&lt;property id=&quot;20307&quot; value=&quot;562&quot;/&gt;&lt;/object&gt;&lt;object type=&quot;3&quot; unique_id=&quot;36341&quot;&gt;&lt;property id=&quot;20148&quot; value=&quot;5&quot;/&gt;&lt;property id=&quot;20300&quot; value=&quot;Slide 14 - &amp;quot;Exhibit 16-2 Comparison of Communication Methods (cont.)&amp;quot;&quot;/&gt;&lt;property id=&quot;20307&quot; value=&quot;561&quot;/&gt;&lt;/object&gt;&lt;object type=&quot;3&quot; unique_id=&quot;36342&quot;&gt;&lt;property id=&quot;20148&quot; value=&quot;5&quot;/&gt;&lt;property id=&quot;20300&quot; value=&quot;Slide 15 - &amp;quot;Barriers to Communication&amp;quot;&quot;/&gt;&lt;property id=&quot;20307&quot; value=&quot;577&quot;/&gt;&lt;/object&gt;&lt;object type=&quot;3&quot; unique_id=&quot;36343&quot;&gt;&lt;property id=&quot;20148&quot; value=&quot;5&quot;/&gt;&lt;property id=&quot;20300&quot; value=&quot;Slide 16 - &amp;quot;Overcoming the Barriers&amp;quot;&quot;/&gt;&lt;property id=&quot;20307&quot; value=&quot;581&quot;/&gt;&lt;/object&gt;&lt;object type=&quot;3&quot; unique_id=&quot;36344&quot;&gt;&lt;property id=&quot;20148&quot; value=&quot;5&quot;/&gt;&lt;property id=&quot;20300&quot; value=&quot;Slide 17 - &amp;quot;Overcoming the Barriers (cont.)&amp;quot;&quot;/&gt;&lt;property id=&quot;20307&quot; value=&quot;576&quot;/&gt;&lt;/object&gt;&lt;object type=&quot;3&quot; unique_id=&quot;36345&quot;&gt;&lt;property id=&quot;20148&quot; value=&quot;5&quot;/&gt;&lt;property id=&quot;20300&quot; value=&quot;Slide 18 - &amp;quot;Exhibit 16-3&amp;#x0D;&amp;#x0A;Active Listening Behaviors&amp;quot;&quot;/&gt;&lt;property id=&quot;20307&quot; value=&quot;582&quot;/&gt;&lt;/object&gt;&lt;object type=&quot;3&quot; unique_id=&quot;36346&quot;&gt;&lt;property id=&quot;20148&quot; value=&quot;5&quot;/&gt;&lt;property id=&quot;20300&quot; value=&quot;Slide 19 - &amp;quot;Formal Versus Informal Communication&amp;quot;&quot;/&gt;&lt;property id=&quot;20307&quot; value=&quot;578&quot;/&gt;&lt;/object&gt;&lt;object type=&quot;3&quot; unique_id=&quot;36347&quot;&gt;&lt;property id=&quot;20148&quot; value=&quot;5&quot;/&gt;&lt;property id=&quot;20300&quot; value=&quot;Slide 20 - &amp;quot;Direction of Communication&amp;quot;&quot;/&gt;&lt;property id=&quot;20307&quot; value=&quot;580&quot;/&gt;&lt;/object&gt;&lt;object type=&quot;3&quot; unique_id=&quot;36348&quot;&gt;&lt;property id=&quot;20148&quot; value=&quot;5&quot;/&gt;&lt;property id=&quot;20300&quot; value=&quot;Slide 21 - &amp;quot;Direction of Communication (cont.)&amp;quot;&quot;/&gt;&lt;property id=&quot;20307&quot; value=&quot;579&quot;/&gt;&lt;/object&gt;&lt;object type=&quot;3&quot; unique_id=&quot;36349&quot;&gt;&lt;property id=&quot;20148&quot; value=&quot;5&quot;/&gt;&lt;property id=&quot;20300&quot; value=&quot;Slide 22 - &amp;quot;Organizational Communication Networks&amp;quot;&quot;/&gt;&lt;property id=&quot;20307&quot; value=&quot;583&quot;/&gt;&lt;/object&gt;&lt;object type=&quot;3&quot; unique_id=&quot;36350&quot;&gt;&lt;property id=&quot;20148&quot; value=&quot;5&quot;/&gt;&lt;property id=&quot;20300&quot; value=&quot;Slide 23 - &amp;quot;Exhibit 16-4 Organizational Communication Networks&amp;quot;&quot;/&gt;&lt;property id=&quot;20307&quot; value=&quot;584&quot;/&gt;&lt;/object&gt;&lt;object type=&quot;3&quot; unique_id=&quot;36351&quot;&gt;&lt;property id=&quot;20148&quot; value=&quot;5&quot;/&gt;&lt;property id=&quot;20300&quot; value=&quot;Slide 24 - &amp;quot;Workplace Design and Communication&amp;quot;&quot;/&gt;&lt;property id=&quot;20307&quot; value=&quot;575&quot;/&gt;&lt;/object&gt;&lt;object type=&quot;3&quot; unique_id=&quot;36352&quot;&gt;&lt;property id=&quot;20148&quot; value=&quot;5&quot;/&gt;&lt;property id=&quot;20300&quot; value=&quot;Slide 25 - &amp;quot;How Technology Affects Managerial Communication&amp;quot;&quot;/&gt;&lt;property id=&quot;20307&quot; value=&quot;574&quot;/&gt;&lt;/object&gt;&lt;object type=&quot;3&quot; unique_id=&quot;36353&quot;&gt;&lt;property id=&quot;20148&quot; value=&quot;5&quot;/&gt;&lt;property id=&quot;20300&quot; value=&quot;Slide 26 - &amp;quot;Current Communication Issues&amp;quot;&quot;/&gt;&lt;property id=&quot;20307&quot; value=&quot;585&quot;/&gt;&lt;/object&gt;&lt;object type=&quot;3&quot; unique_id=&quot;36354&quot;&gt;&lt;property id=&quot;20148&quot; value=&quot;5&quot;/&gt;&lt;property id=&quot;20300&quot; value=&quot;Slide 27 - &amp;quot;Communication and Customer Service&amp;quot;&quot;/&gt;&lt;property id=&quot;20307&quot; value=&quot;573&quot;/&gt;&lt;/object&gt;&lt;object type=&quot;3&quot; unique_id=&quot;36355&quot;&gt;&lt;property id=&quot;20148&quot; value=&quot;5&quot;/&gt;&lt;property id=&quot;20300&quot; value=&quot;Slide 28 - &amp;quot;Getting Employee Input&amp;quot;&quot;/&gt;&lt;property id=&quot;20307&quot; value=&quot;572&quot;/&gt;&lt;/object&gt;&lt;object type=&quot;3&quot; unique_id=&quot;36356&quot;&gt;&lt;property id=&quot;20148&quot; value=&quot;5&quot;/&gt;&lt;property id=&quot;20300&quot; value=&quot;Slide 29 - &amp;quot;Exhibit 16-5 How to Let Employees Know Their Input Matters&amp;quot;&quot;/&gt;&lt;property id=&quot;20307&quot; value=&quot;586&quot;/&gt;&lt;/object&gt;&lt;object type=&quot;3&quot; unique_id=&quot;36357&quot;&gt;&lt;property id=&quot;20148&quot; value=&quot;5&quot;/&gt;&lt;property id=&quot;20300&quot; value=&quot;Slide 30 - &amp;quot;Communicating Ethically&amp;quot;&quot;/&gt;&lt;property id=&quot;20307&quot; value=&quot;571&quot;/&gt;&lt;/object&gt;&lt;object type=&quot;3&quot; unique_id=&quot;36358&quot;&gt;&lt;property id=&quot;20148&quot; value=&quot;5&quot;/&gt;&lt;property id=&quot;20300&quot; value=&quot;Slide 31 - &amp;quot;Review Learning Outcome 16.1&amp;quot;&quot;/&gt;&lt;property id=&quot;20307&quot; value=&quot;590&quot;/&gt;&lt;/object&gt;&lt;object type=&quot;3&quot; unique_id=&quot;36359&quot;&gt;&lt;property id=&quot;20148&quot; value=&quot;5&quot;/&gt;&lt;property id=&quot;20300&quot; value=&quot;Slide 32 - &amp;quot;Review Learning Outcome 16.1 (cont.)&amp;quot;&quot;/&gt;&lt;property id=&quot;20307&quot; value=&quot;589&quot;/&gt;&lt;/object&gt;&lt;object type=&quot;3&quot; unique_id=&quot;36360&quot;&gt;&lt;property id=&quot;20148&quot; value=&quot;5&quot;/&gt;&lt;property id=&quot;20300&quot; value=&quot;Slide 33 - &amp;quot;Review Learning Outcome 16.2&amp;quot;&quot;/&gt;&lt;property id=&quot;20307&quot; value=&quot;588&quot;/&gt;&lt;/object&gt;&lt;object type=&quot;3&quot; unique_id=&quot;36361&quot;&gt;&lt;property id=&quot;20148&quot; value=&quot;5&quot;/&gt;&lt;property id=&quot;20300&quot; value=&quot;Slide 34 - &amp;quot;Review Learning Outcome 16.2 (cont.)&amp;quot;&quot;/&gt;&lt;property id=&quot;20307&quot; value=&quot;587&quot;/&gt;&lt;/object&gt;&lt;object type=&quot;3&quot; unique_id=&quot;36362&quot;&gt;&lt;property id=&quot;20148&quot; value=&quot;5&quot;/&gt;&lt;property id=&quot;20300&quot; value=&quot;Slide 35 - &amp;quot;Review Learning Outcome 16.2 (cont.)&amp;quot;&quot;/&gt;&lt;property id=&quot;20307&quot; value=&quot;594&quot;/&gt;&lt;/object&gt;&lt;object type=&quot;3&quot; unique_id=&quot;36363&quot;&gt;&lt;property id=&quot;20148&quot; value=&quot;5&quot;/&gt;&lt;property id=&quot;20300&quot; value=&quot;Slide 36 - &amp;quot;Review Learning Outcome 16.3&amp;quot;&quot;/&gt;&lt;property id=&quot;20307&quot; value=&quot;593&quot;/&gt;&lt;/object&gt;&lt;object type=&quot;3&quot; unique_id=&quot;36364&quot;&gt;&lt;property id=&quot;20148&quot; value=&quot;5&quot;/&gt;&lt;property id=&quot;20300&quot; value=&quot;Slide 37 - &amp;quot;Review Learning Outcome 16.4&amp;quot;&quot;/&gt;&lt;property id=&quot;20307&quot; value=&quot;595&quot;/&gt;&lt;/object&gt;&lt;object type=&quot;3&quot; unique_id=&quot;36365&quot;&gt;&lt;property id=&quot;20148&quot; value=&quot;5&quot;/&gt;&lt;property id=&quot;20300&quot; value=&quot;Slide 38 - &amp;quot;Review Learning Outcome 16.4 (cont.)&amp;quot;&quot;/&gt;&lt;property id=&quot;20307&quot; value=&quot;592&quot;/&gt;&lt;/object&gt;&lt;object type=&quot;3&quot; unique_id=&quot;36366&quot;&gt;&lt;property id=&quot;20148&quot; value=&quot;5&quot;/&gt;&lt;property id=&quot;20300&quot; value=&quot;Slide 39 - &amp;quot;Review Learning Outcome 16.4 (cont.)&amp;quot;&quot;/&gt;&lt;property id=&quot;20307&quot; value=&quot;591&quot;/&gt;&lt;/object&gt;&lt;object type=&quot;3&quot; unique_id=&quot;36367&quot;&gt;&lt;property id=&quot;20148&quot; value=&quot;5&quot;/&gt;&lt;property id=&quot;20300&quot; value=&quot;Slide 40 - &amp;quot;Review Learning Outcome 16.5&amp;quot;&quot;/&gt;&lt;property id=&quot;20307&quot; value=&quot;596&quot;/&gt;&lt;/object&gt;&lt;object type=&quot;3&quot; unique_id=&quot;36368&quot;&gt;&lt;property id=&quot;20148&quot; value=&quot;5&quot;/&gt;&lt;property id=&quot;20300&quot; value=&quot;Slide 41 - &amp;quot;Review Learning Outcome 16.6&amp;quot;&quot;/&gt;&lt;property id=&quot;20307&quot; value=&quot;598&quot;/&gt;&lt;/object&gt;&lt;object type=&quot;3&quot; unique_id=&quot;36369&quot;&gt;&lt;property id=&quot;20148&quot; value=&quot;5&quot;/&gt;&lt;property id=&quot;20300&quot; value=&quot;Slide 42 - &amp;quot;Review Learning Outcome 16.6 (cont.)&amp;quot;&quot;/&gt;&lt;property id=&quot;20307&quot; value=&quot;597&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24591</TotalTime>
  <Words>3368</Words>
  <Application>Microsoft Office PowerPoint</Application>
  <PresentationFormat>On-screen Show (4:3)</PresentationFormat>
  <Paragraphs>268</Paragraphs>
  <Slides>29</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    gestão da comunicação</vt:lpstr>
      <vt:lpstr>objetivos</vt:lpstr>
      <vt:lpstr>O que é a comunicação?</vt:lpstr>
      <vt:lpstr>O que é a comunicação? (cont.)</vt:lpstr>
      <vt:lpstr>Funções da comunicação</vt:lpstr>
      <vt:lpstr>Funções da comunicação (cont.)</vt:lpstr>
      <vt:lpstr>Métodos de  comunicação interpessoal</vt:lpstr>
      <vt:lpstr>Métodos de  comunicação interpessoal (cont.)</vt:lpstr>
      <vt:lpstr>figura 14-1 Processo de comunicação interpessoal</vt:lpstr>
      <vt:lpstr>Comunicação não verbal</vt:lpstr>
      <vt:lpstr>figura 14-2  Comparação de métodos de comunicação</vt:lpstr>
      <vt:lpstr>figura 14-2  Comparação de métodos de comunicação (cont.)</vt:lpstr>
      <vt:lpstr>figura 14-2  Comparação de métodos de comunicação (cont.)</vt:lpstr>
      <vt:lpstr>Barreiras à Comunicação</vt:lpstr>
      <vt:lpstr>Como ultrapassar as Barreiras</vt:lpstr>
      <vt:lpstr>figura 14-3 comportamentos de escuta ativa</vt:lpstr>
      <vt:lpstr>Comunicação formal e informal</vt:lpstr>
      <vt:lpstr>Direção da Comunicação</vt:lpstr>
      <vt:lpstr>Direção da Comunicação (cont.)</vt:lpstr>
      <vt:lpstr>Redes de comunicação</vt:lpstr>
      <vt:lpstr>figura 14-4  redes de comunicação</vt:lpstr>
      <vt:lpstr>Desenho dos postos de trabalho e comunicação</vt:lpstr>
      <vt:lpstr>Tecnologia e comunicação</vt:lpstr>
      <vt:lpstr>Tópicos atuais de comunicação</vt:lpstr>
      <vt:lpstr>Comunicação e serviço ao cliente</vt:lpstr>
      <vt:lpstr>Obter opiniões dos empregados</vt:lpstr>
      <vt:lpstr>figura 14-5  como convencer os empregados que a opinião deles é importante</vt:lpstr>
      <vt:lpstr>Comunicação e ética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353</cp:revision>
  <dcterms:created xsi:type="dcterms:W3CDTF">2012-10-07T22:51:25Z</dcterms:created>
  <dcterms:modified xsi:type="dcterms:W3CDTF">2016-09-13T12:29:44Z</dcterms:modified>
</cp:coreProperties>
</file>